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
        <p:nvSpPr>
          <p:cNvPr id="2" name="CuadroTexto 1">
            <a:extLst>
              <a:ext uri="{FF2B5EF4-FFF2-40B4-BE49-F238E27FC236}">
                <a16:creationId xmlns:a16="http://schemas.microsoft.com/office/drawing/2014/main" id="{6F30BF70-2D4D-413C-A948-80805D229F75}"/>
              </a:ext>
            </a:extLst>
          </p:cNvPr>
          <p:cNvSpPr txBox="1"/>
          <p:nvPr userDrawn="1"/>
        </p:nvSpPr>
        <p:spPr>
          <a:xfrm>
            <a:off x="4371467" y="167736"/>
            <a:ext cx="8276089" cy="1446550"/>
          </a:xfrm>
          <a:prstGeom prst="rect">
            <a:avLst/>
          </a:prstGeom>
          <a:noFill/>
        </p:spPr>
        <p:txBody>
          <a:bodyPr wrap="square" rtlCol="0">
            <a:spAutoFit/>
          </a:bodyPr>
          <a:lstStyle/>
          <a:p>
            <a:r>
              <a:rPr lang="es-ES" sz="8800" baseline="0" dirty="0">
                <a:solidFill>
                  <a:schemeClr val="accent4">
                    <a:lumMod val="20000"/>
                    <a:lumOff val="80000"/>
                  </a:schemeClr>
                </a:solidFill>
              </a:rPr>
              <a:t>NATIVIDAD 1956</a:t>
            </a:r>
          </a:p>
        </p:txBody>
      </p:sp>
      <p:sp>
        <p:nvSpPr>
          <p:cNvPr id="5" name="CuadroTexto 4">
            <a:extLst>
              <a:ext uri="{FF2B5EF4-FFF2-40B4-BE49-F238E27FC236}">
                <a16:creationId xmlns:a16="http://schemas.microsoft.com/office/drawing/2014/main" id="{B0056CE1-470B-414F-B241-D0BD57881A6D}"/>
              </a:ext>
            </a:extLst>
          </p:cNvPr>
          <p:cNvSpPr txBox="1"/>
          <p:nvPr userDrawn="1"/>
        </p:nvSpPr>
        <p:spPr>
          <a:xfrm>
            <a:off x="4365363" y="1283016"/>
            <a:ext cx="8276089" cy="1446550"/>
          </a:xfrm>
          <a:prstGeom prst="rect">
            <a:avLst/>
          </a:prstGeom>
          <a:noFill/>
        </p:spPr>
        <p:txBody>
          <a:bodyPr wrap="square" rtlCol="0">
            <a:spAutoFit/>
          </a:bodyPr>
          <a:lstStyle/>
          <a:p>
            <a:r>
              <a:rPr lang="es-ES" sz="8800" baseline="0" dirty="0">
                <a:solidFill>
                  <a:schemeClr val="bg2"/>
                </a:solidFill>
              </a:rPr>
              <a:t>NATIVIDAD 1956</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eneguehuesca/SpaceY/blob/main/4.2_Sol_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eneguehuesca/SpaceY/blob/main/2.1_Sol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eneguehuesca/SpaceY/blob/main/1.2_Sol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neguehuesca/SpaceY/blob/main/Sol_mejor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eneguehuesca/SpaceY/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eneguehuesca/SpaceY/blob/main/2_Sol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neguehuesca/SpaceY/blob/main/3.2_Sol_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eneguehuesca/SpaceY/blob/main/3.3_Sol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 Cristóbal</a:t>
            </a:r>
          </a:p>
          <a:p>
            <a:r>
              <a:rPr lang="en-US" dirty="0">
                <a:solidFill>
                  <a:schemeClr val="bg2"/>
                </a:solidFill>
                <a:latin typeface="Abadi" panose="020B0604020104020204" pitchFamily="34" charset="0"/>
                <a:ea typeface="SF Pro" pitchFamily="2" charset="0"/>
                <a:cs typeface="SF Pro" pitchFamily="2" charset="0"/>
              </a:rPr>
              <a:t>16/03/2025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uadroTexto 1">
            <a:extLst>
              <a:ext uri="{FF2B5EF4-FFF2-40B4-BE49-F238E27FC236}">
                <a16:creationId xmlns:a16="http://schemas.microsoft.com/office/drawing/2014/main" id="{CA5009AD-1001-4E2C-975C-B880623558C7}"/>
              </a:ext>
            </a:extLst>
          </p:cNvPr>
          <p:cNvSpPr txBox="1"/>
          <p:nvPr/>
        </p:nvSpPr>
        <p:spPr>
          <a:xfrm>
            <a:off x="873174" y="1567194"/>
            <a:ext cx="8817477" cy="2062103"/>
          </a:xfrm>
          <a:prstGeom prst="rect">
            <a:avLst/>
          </a:prstGeom>
          <a:noFill/>
        </p:spPr>
        <p:txBody>
          <a:bodyPr wrap="square" rtlCol="0">
            <a:spAutoFit/>
          </a:bodyPr>
          <a:lstStyle/>
          <a:p>
            <a:r>
              <a:rPr lang="en-US" sz="1600" u="sng" dirty="0"/>
              <a:t>Process Description</a:t>
            </a:r>
          </a:p>
          <a:p>
            <a:pPr marL="285750" indent="-285750">
              <a:buFont typeface="Arial" panose="020B0604020202020204" pitchFamily="34" charset="0"/>
              <a:buChar char="•"/>
            </a:pPr>
            <a:r>
              <a:rPr lang="en-US" sz="1600" dirty="0"/>
              <a:t>Data wrangling is the process of cleaning and transforming data to prepare it for analysis.</a:t>
            </a:r>
          </a:p>
          <a:p>
            <a:pPr marL="285750" indent="-285750">
              <a:buFont typeface="Arial" panose="020B0604020202020204" pitchFamily="34" charset="0"/>
              <a:buChar char="•"/>
            </a:pPr>
            <a:r>
              <a:rPr lang="en-US" sz="1600" dirty="0"/>
              <a:t>In this case, the data was processed to convert the launch results into binary labels:</a:t>
            </a:r>
          </a:p>
          <a:p>
            <a:pPr marL="742950" lvl="1" indent="-285750">
              <a:buFont typeface="Arial" panose="020B0604020202020204" pitchFamily="34" charset="0"/>
              <a:buChar char="•"/>
            </a:pPr>
            <a:r>
              <a:rPr lang="en-US" sz="1600" dirty="0"/>
              <a:t>1: Successful landing.</a:t>
            </a:r>
          </a:p>
          <a:p>
            <a:pPr marL="742950" lvl="1" indent="-285750">
              <a:buFont typeface="Arial" panose="020B0604020202020204" pitchFamily="34" charset="0"/>
              <a:buChar char="•"/>
            </a:pPr>
            <a:r>
              <a:rPr lang="en-US" sz="1600" dirty="0"/>
              <a:t>0: Failed landing.</a:t>
            </a:r>
          </a:p>
          <a:p>
            <a:pPr marL="285750" indent="-285750">
              <a:buFont typeface="Arial" panose="020B0604020202020204" pitchFamily="34" charset="0"/>
              <a:buChar char="•"/>
            </a:pPr>
            <a:r>
              <a:rPr lang="en-US" sz="1600" dirty="0"/>
              <a:t>The results were identified and classified as:</a:t>
            </a:r>
          </a:p>
          <a:p>
            <a:pPr marL="742950" lvl="1" indent="-285750">
              <a:buFont typeface="Arial" panose="020B0604020202020204" pitchFamily="34" charset="0"/>
              <a:buChar char="•"/>
            </a:pPr>
            <a:r>
              <a:rPr lang="en-US" sz="1600" dirty="0"/>
              <a:t>"True Ocean", "True RTLS", "True ASDS" → Success (1).</a:t>
            </a:r>
          </a:p>
          <a:p>
            <a:pPr marL="742950" lvl="1" indent="-285750">
              <a:buFont typeface="Arial" panose="020B0604020202020204" pitchFamily="34" charset="0"/>
              <a:buChar char="•"/>
            </a:pPr>
            <a:r>
              <a:rPr lang="en-US" sz="1600" dirty="0"/>
              <a:t>"False Ocean", "False RTLS", "False ASDS" → Failure (0).</a:t>
            </a:r>
          </a:p>
        </p:txBody>
      </p:sp>
      <p:sp>
        <p:nvSpPr>
          <p:cNvPr id="3" name="CuadroTexto 2">
            <a:extLst>
              <a:ext uri="{FF2B5EF4-FFF2-40B4-BE49-F238E27FC236}">
                <a16:creationId xmlns:a16="http://schemas.microsoft.com/office/drawing/2014/main" id="{46061E94-2048-4E47-8243-952A969CB10A}"/>
              </a:ext>
            </a:extLst>
          </p:cNvPr>
          <p:cNvSpPr txBox="1"/>
          <p:nvPr/>
        </p:nvSpPr>
        <p:spPr>
          <a:xfrm>
            <a:off x="873174" y="3633228"/>
            <a:ext cx="6133913" cy="1323439"/>
          </a:xfrm>
          <a:prstGeom prst="rect">
            <a:avLst/>
          </a:prstGeom>
          <a:noFill/>
        </p:spPr>
        <p:txBody>
          <a:bodyPr wrap="square" rtlCol="0">
            <a:spAutoFit/>
          </a:bodyPr>
          <a:lstStyle/>
          <a:p>
            <a:r>
              <a:rPr lang="en-US" sz="1600" u="sng" dirty="0"/>
              <a:t>Process Flow</a:t>
            </a:r>
          </a:p>
          <a:p>
            <a:pPr marL="285750" indent="-285750">
              <a:buFont typeface="Arial" panose="020B0604020202020204" pitchFamily="34" charset="0"/>
              <a:buChar char="•"/>
            </a:pPr>
            <a:r>
              <a:rPr lang="en-US" sz="1600" dirty="0"/>
              <a:t>Data Import: Initial loading of the dataset.</a:t>
            </a:r>
          </a:p>
          <a:p>
            <a:pPr marL="285750" indent="-285750">
              <a:buFont typeface="Arial" panose="020B0604020202020204" pitchFamily="34" charset="0"/>
              <a:buChar char="•"/>
            </a:pPr>
            <a:r>
              <a:rPr lang="en-US" sz="1600" dirty="0"/>
              <a:t>Result Identification: Classification of successful and failed cases.</a:t>
            </a:r>
          </a:p>
          <a:p>
            <a:pPr marL="285750" indent="-285750">
              <a:buFont typeface="Arial" panose="020B0604020202020204" pitchFamily="34" charset="0"/>
              <a:buChar char="•"/>
            </a:pPr>
            <a:r>
              <a:rPr lang="en-US" sz="1600" dirty="0"/>
              <a:t>Creation of the </a:t>
            </a:r>
            <a:r>
              <a:rPr lang="en-US" sz="1600" dirty="0" err="1"/>
              <a:t>landing_class</a:t>
            </a:r>
            <a:r>
              <a:rPr lang="en-US" sz="1600" dirty="0"/>
              <a:t> variable</a:t>
            </a:r>
          </a:p>
          <a:p>
            <a:pPr marL="285750" indent="-285750">
              <a:buFont typeface="Arial" panose="020B0604020202020204" pitchFamily="34" charset="0"/>
              <a:buChar char="•"/>
            </a:pPr>
            <a:r>
              <a:rPr lang="en-US" sz="1600" dirty="0"/>
              <a:t>Transformation Validation</a:t>
            </a:r>
            <a:endParaRPr lang="es-ES" sz="1600" dirty="0"/>
          </a:p>
        </p:txBody>
      </p:sp>
      <p:sp>
        <p:nvSpPr>
          <p:cNvPr id="6" name="Rectángulo 5">
            <a:extLst>
              <a:ext uri="{FF2B5EF4-FFF2-40B4-BE49-F238E27FC236}">
                <a16:creationId xmlns:a16="http://schemas.microsoft.com/office/drawing/2014/main" id="{D41D0CAF-68CD-4215-BF91-0BFEF772470F}"/>
              </a:ext>
            </a:extLst>
          </p:cNvPr>
          <p:cNvSpPr/>
          <p:nvPr/>
        </p:nvSpPr>
        <p:spPr>
          <a:xfrm>
            <a:off x="9263267" y="1468808"/>
            <a:ext cx="1769165" cy="544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Input: Original </a:t>
            </a:r>
            <a:r>
              <a:rPr lang="es-ES" sz="1400" dirty="0" err="1"/>
              <a:t>dataset</a:t>
            </a:r>
            <a:endParaRPr lang="es-ES" sz="1400" dirty="0"/>
          </a:p>
        </p:txBody>
      </p:sp>
      <p:sp>
        <p:nvSpPr>
          <p:cNvPr id="7" name="Flecha: hacia abajo 6">
            <a:extLst>
              <a:ext uri="{FF2B5EF4-FFF2-40B4-BE49-F238E27FC236}">
                <a16:creationId xmlns:a16="http://schemas.microsoft.com/office/drawing/2014/main" id="{F77BC131-E9B6-4912-8EF7-E941D6A70582}"/>
              </a:ext>
            </a:extLst>
          </p:cNvPr>
          <p:cNvSpPr/>
          <p:nvPr/>
        </p:nvSpPr>
        <p:spPr>
          <a:xfrm>
            <a:off x="10147849" y="2238271"/>
            <a:ext cx="139148" cy="544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E4C7C470-F670-4A3E-8CD7-3A002BCEFAE3}"/>
              </a:ext>
            </a:extLst>
          </p:cNvPr>
          <p:cNvSpPr/>
          <p:nvPr/>
        </p:nvSpPr>
        <p:spPr>
          <a:xfrm>
            <a:off x="9263267" y="2985672"/>
            <a:ext cx="1769165" cy="842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Process: Classification and creation of the </a:t>
            </a:r>
            <a:r>
              <a:rPr lang="en-US" sz="1400" dirty="0" err="1"/>
              <a:t>landing_class</a:t>
            </a:r>
            <a:r>
              <a:rPr lang="en-US" sz="1400" dirty="0"/>
              <a:t> column</a:t>
            </a:r>
            <a:endParaRPr lang="es-ES" sz="1400" dirty="0"/>
          </a:p>
        </p:txBody>
      </p:sp>
      <p:sp>
        <p:nvSpPr>
          <p:cNvPr id="10" name="Flecha: hacia abajo 9">
            <a:extLst>
              <a:ext uri="{FF2B5EF4-FFF2-40B4-BE49-F238E27FC236}">
                <a16:creationId xmlns:a16="http://schemas.microsoft.com/office/drawing/2014/main" id="{8B444FC9-1990-4B72-ABE7-9BEBD504482C}"/>
              </a:ext>
            </a:extLst>
          </p:cNvPr>
          <p:cNvSpPr/>
          <p:nvPr/>
        </p:nvSpPr>
        <p:spPr>
          <a:xfrm>
            <a:off x="10141220" y="4030285"/>
            <a:ext cx="139148" cy="544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4A235DD7-D008-416E-B321-70E2EC9AA9E8}"/>
              </a:ext>
            </a:extLst>
          </p:cNvPr>
          <p:cNvSpPr/>
          <p:nvPr/>
        </p:nvSpPr>
        <p:spPr>
          <a:xfrm>
            <a:off x="9263267" y="4757803"/>
            <a:ext cx="1769165" cy="842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Output: Clean dataset with binary labels</a:t>
            </a:r>
            <a:endParaRPr lang="es-ES" sz="1400" dirty="0"/>
          </a:p>
        </p:txBody>
      </p:sp>
      <p:sp>
        <p:nvSpPr>
          <p:cNvPr id="12" name="CuadroTexto 11">
            <a:extLst>
              <a:ext uri="{FF2B5EF4-FFF2-40B4-BE49-F238E27FC236}">
                <a16:creationId xmlns:a16="http://schemas.microsoft.com/office/drawing/2014/main" id="{9FBA436B-D924-4D21-9249-5D06AD3E7B2C}"/>
              </a:ext>
            </a:extLst>
          </p:cNvPr>
          <p:cNvSpPr txBox="1"/>
          <p:nvPr/>
        </p:nvSpPr>
        <p:spPr>
          <a:xfrm>
            <a:off x="873174" y="5303062"/>
            <a:ext cx="8030818" cy="923330"/>
          </a:xfrm>
          <a:prstGeom prst="rect">
            <a:avLst/>
          </a:prstGeom>
          <a:noFill/>
        </p:spPr>
        <p:txBody>
          <a:bodyPr wrap="square" rtlCol="0">
            <a:spAutoFit/>
          </a:bodyPr>
          <a:lstStyle/>
          <a:p>
            <a:r>
              <a:rPr lang="en-US" sz="1800" b="0" i="0" dirty="0">
                <a:effectLst/>
              </a:rPr>
              <a:t>The complete web scraping notebook can be found at the following GitHub URL:</a:t>
            </a:r>
            <a:br>
              <a:rPr lang="en-US" sz="1800" dirty="0"/>
            </a:br>
            <a:r>
              <a:rPr lang="en-US" sz="1800" dirty="0">
                <a:hlinkClick r:id="rId3"/>
              </a:rPr>
              <a:t>https://github.com/seneguehuesca/SpaceY/blob/main/4.2_Sol_labs-jupyter-spacex-Data%20wrangling.ipynb</a:t>
            </a:r>
            <a:endParaRPr lang="es-E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uadroTexto 1">
            <a:extLst>
              <a:ext uri="{FF2B5EF4-FFF2-40B4-BE49-F238E27FC236}">
                <a16:creationId xmlns:a16="http://schemas.microsoft.com/office/drawing/2014/main" id="{B4B7542B-0AA8-4344-8A6E-D9476FB0F969}"/>
              </a:ext>
            </a:extLst>
          </p:cNvPr>
          <p:cNvSpPr txBox="1"/>
          <p:nvPr/>
        </p:nvSpPr>
        <p:spPr>
          <a:xfrm>
            <a:off x="597650" y="1411914"/>
            <a:ext cx="10687961" cy="2123658"/>
          </a:xfrm>
          <a:prstGeom prst="rect">
            <a:avLst/>
          </a:prstGeom>
          <a:noFill/>
        </p:spPr>
        <p:txBody>
          <a:bodyPr wrap="square" rtlCol="0">
            <a:spAutoFit/>
          </a:bodyPr>
          <a:lstStyle/>
          <a:p>
            <a:r>
              <a:rPr lang="en-US" sz="1200" u="sng" dirty="0"/>
              <a:t>Summary of the graphs used and their purpose:</a:t>
            </a:r>
          </a:p>
          <a:p>
            <a:pPr marL="285750" indent="-285750">
              <a:buFont typeface="Arial" panose="020B0604020202020204" pitchFamily="34" charset="0"/>
              <a:buChar char="•"/>
            </a:pPr>
            <a:r>
              <a:rPr lang="en-US" sz="1200" dirty="0"/>
              <a:t>Scatterplots:</a:t>
            </a:r>
          </a:p>
          <a:p>
            <a:pPr marL="742950" lvl="1" indent="-285750">
              <a:buFont typeface="Arial" panose="020B0604020202020204" pitchFamily="34" charset="0"/>
              <a:buChar char="•"/>
            </a:pPr>
            <a:r>
              <a:rPr lang="en-US" sz="1200" dirty="0"/>
              <a:t>Analyze the relationship between the number of flights and landing success.</a:t>
            </a:r>
          </a:p>
          <a:p>
            <a:pPr marL="742950" lvl="1" indent="-285750">
              <a:buFont typeface="Arial" panose="020B0604020202020204" pitchFamily="34" charset="0"/>
              <a:buChar char="•"/>
            </a:pPr>
            <a:r>
              <a:rPr lang="en-US" sz="1200" dirty="0"/>
              <a:t>Evaluate how payload mass affects success rates in different orbits.</a:t>
            </a:r>
            <a:endParaRPr lang="en-US" sz="1200" u="sng" dirty="0"/>
          </a:p>
          <a:p>
            <a:pPr marL="285750" indent="-285750">
              <a:buFont typeface="Arial" panose="020B0604020202020204" pitchFamily="34" charset="0"/>
              <a:buChar char="•"/>
            </a:pPr>
            <a:r>
              <a:rPr lang="en-US" sz="1200" dirty="0"/>
              <a:t>Bar charts:</a:t>
            </a:r>
          </a:p>
          <a:p>
            <a:pPr marL="742950" lvl="1" indent="-285750">
              <a:buFont typeface="Arial" panose="020B0604020202020204" pitchFamily="34" charset="0"/>
              <a:buChar char="•"/>
            </a:pPr>
            <a:r>
              <a:rPr lang="en-US" sz="1200" dirty="0"/>
              <a:t>Compare success rates between different launch sites.</a:t>
            </a:r>
          </a:p>
          <a:p>
            <a:pPr marL="742950" lvl="1" indent="-285750">
              <a:buFont typeface="Arial" panose="020B0604020202020204" pitchFamily="34" charset="0"/>
              <a:buChar char="•"/>
            </a:pPr>
            <a:r>
              <a:rPr lang="en-US" sz="1200" dirty="0"/>
              <a:t>Visualize the distribution of successful and unsuccessful missions by orbit.</a:t>
            </a:r>
          </a:p>
          <a:p>
            <a:pPr marL="285750" indent="-285750">
              <a:buFont typeface="Arial" panose="020B0604020202020204" pitchFamily="34" charset="0"/>
              <a:buChar char="•"/>
            </a:pPr>
            <a:r>
              <a:rPr lang="en-US" sz="1200" dirty="0"/>
              <a:t>Line charts:</a:t>
            </a:r>
          </a:p>
          <a:p>
            <a:pPr marL="742950" lvl="1" indent="-285750">
              <a:buFont typeface="Arial" panose="020B0604020202020204" pitchFamily="34" charset="0"/>
              <a:buChar char="•"/>
            </a:pPr>
            <a:r>
              <a:rPr lang="en-US" sz="1200" dirty="0"/>
              <a:t>Show the trend in launch success over time.</a:t>
            </a:r>
          </a:p>
          <a:p>
            <a:pPr marL="285750" indent="-285750">
              <a:buFont typeface="Arial" panose="020B0604020202020204" pitchFamily="34" charset="0"/>
              <a:buChar char="•"/>
            </a:pPr>
            <a:r>
              <a:rPr lang="en-US" sz="1200" dirty="0"/>
              <a:t>Pie charts:</a:t>
            </a:r>
          </a:p>
          <a:p>
            <a:pPr marL="742950" lvl="1" indent="-285750">
              <a:buFont typeface="Arial" panose="020B0604020202020204" pitchFamily="34" charset="0"/>
              <a:buChar char="•"/>
            </a:pPr>
            <a:r>
              <a:rPr lang="en-US" sz="1200" dirty="0"/>
              <a:t>Represent the proportion of successful versus unsuccessful landings on specific platforms.</a:t>
            </a:r>
            <a:endParaRPr lang="en-US" sz="1200" u="sng" dirty="0"/>
          </a:p>
        </p:txBody>
      </p:sp>
      <p:sp>
        <p:nvSpPr>
          <p:cNvPr id="6" name="CuadroTexto 5">
            <a:extLst>
              <a:ext uri="{FF2B5EF4-FFF2-40B4-BE49-F238E27FC236}">
                <a16:creationId xmlns:a16="http://schemas.microsoft.com/office/drawing/2014/main" id="{C72AB69F-AC0D-4C2E-B22D-962346F6AB9B}"/>
              </a:ext>
            </a:extLst>
          </p:cNvPr>
          <p:cNvSpPr txBox="1"/>
          <p:nvPr/>
        </p:nvSpPr>
        <p:spPr>
          <a:xfrm>
            <a:off x="597650" y="3583451"/>
            <a:ext cx="11289550" cy="1938992"/>
          </a:xfrm>
          <a:prstGeom prst="rect">
            <a:avLst/>
          </a:prstGeom>
          <a:noFill/>
        </p:spPr>
        <p:txBody>
          <a:bodyPr wrap="square" rtlCol="0">
            <a:spAutoFit/>
          </a:bodyPr>
          <a:lstStyle/>
          <a:p>
            <a:r>
              <a:rPr lang="en-US" sz="1200" dirty="0"/>
              <a:t>The types of charts used are appropriate for the questions posed because each provides clarity and specific relevance to data analysis:</a:t>
            </a:r>
          </a:p>
          <a:p>
            <a:pPr marL="285750" indent="-285750">
              <a:buFont typeface="Arial" panose="020B0604020202020204" pitchFamily="34" charset="0"/>
              <a:buChar char="•"/>
            </a:pPr>
            <a:r>
              <a:rPr lang="en-US" sz="1200" dirty="0"/>
              <a:t>Scatter Plots</a:t>
            </a:r>
          </a:p>
          <a:p>
            <a:r>
              <a:rPr lang="en-US" sz="1200" dirty="0"/>
              <a:t>	Purpose: Analyze the relationship between two variables, such as the number of flights and landing success, or payload mass and success rates. </a:t>
            </a:r>
          </a:p>
          <a:p>
            <a:pPr marL="285750" indent="-285750">
              <a:buFont typeface="Arial" panose="020B0604020202020204" pitchFamily="34" charset="0"/>
              <a:buChar char="•"/>
            </a:pPr>
            <a:r>
              <a:rPr lang="en-US" sz="1200" dirty="0"/>
              <a:t>Bar Charts</a:t>
            </a:r>
          </a:p>
          <a:p>
            <a:r>
              <a:rPr lang="en-US" sz="1200" dirty="0"/>
              <a:t>	Purpose: Compare categories, such as success rates between different launch sites or orbit types. </a:t>
            </a:r>
          </a:p>
          <a:p>
            <a:pPr marL="285750" indent="-285750">
              <a:buFont typeface="Arial" panose="020B0604020202020204" pitchFamily="34" charset="0"/>
              <a:buChar char="•"/>
            </a:pPr>
            <a:r>
              <a:rPr lang="en-US" sz="1200" dirty="0"/>
              <a:t>Pie Charts</a:t>
            </a:r>
          </a:p>
          <a:p>
            <a:r>
              <a:rPr lang="en-US" sz="1200" dirty="0"/>
              <a:t>	Purpose: They represent proportions, such as the distribution of successful and unsuccessful landings. </a:t>
            </a:r>
          </a:p>
          <a:p>
            <a:pPr marL="285750" indent="-285750">
              <a:buFont typeface="Arial" panose="020B0604020202020204" pitchFamily="34" charset="0"/>
              <a:buChar char="•"/>
            </a:pPr>
            <a:r>
              <a:rPr lang="en-US" sz="1200" dirty="0"/>
              <a:t>Line Charts</a:t>
            </a:r>
          </a:p>
          <a:p>
            <a:r>
              <a:rPr lang="en-US" sz="1200" dirty="0"/>
              <a:t>	Purpose: They analyze temporal trends, such as improvements in success rates over time. </a:t>
            </a:r>
          </a:p>
          <a:p>
            <a:r>
              <a:rPr lang="en-US" sz="1200" dirty="0"/>
              <a:t>In summary, these charts were selected for their ability to answer specific analysis questions, providing visual clarity, ease of interpretation, and relevance to the variables studied.</a:t>
            </a:r>
            <a:endParaRPr lang="es-ES" sz="1200" dirty="0"/>
          </a:p>
        </p:txBody>
      </p:sp>
      <p:sp>
        <p:nvSpPr>
          <p:cNvPr id="7" name="CuadroTexto 6">
            <a:extLst>
              <a:ext uri="{FF2B5EF4-FFF2-40B4-BE49-F238E27FC236}">
                <a16:creationId xmlns:a16="http://schemas.microsoft.com/office/drawing/2014/main" id="{3B410B46-3C70-4899-B1AF-4EA04EF7356E}"/>
              </a:ext>
            </a:extLst>
          </p:cNvPr>
          <p:cNvSpPr txBox="1"/>
          <p:nvPr/>
        </p:nvSpPr>
        <p:spPr>
          <a:xfrm>
            <a:off x="524437" y="5522443"/>
            <a:ext cx="10834386" cy="646331"/>
          </a:xfrm>
          <a:prstGeom prst="rect">
            <a:avLst/>
          </a:prstGeom>
          <a:noFill/>
        </p:spPr>
        <p:txBody>
          <a:bodyPr wrap="square" rtlCol="0">
            <a:spAutoFit/>
          </a:bodyPr>
          <a:lstStyle/>
          <a:p>
            <a:r>
              <a:rPr lang="en-US" sz="1800" b="0" i="0" dirty="0">
                <a:effectLst/>
              </a:rPr>
              <a:t>The complete web scraping notebook can be found at the following GitHub URL:</a:t>
            </a:r>
            <a:br>
              <a:rPr lang="en-US" sz="1800" dirty="0"/>
            </a:br>
            <a:r>
              <a:rPr lang="en-US" sz="1800" dirty="0">
                <a:hlinkClick r:id="rId3"/>
              </a:rPr>
              <a:t>https://github.com/seneguehuesca/SpaceY/blob/main/2.1_Sol_jupyter-labs-eda-dataviz.ipynb.jupyterlite.ipynb</a:t>
            </a:r>
            <a:endParaRPr lang="es-E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uadroTexto 1">
            <a:extLst>
              <a:ext uri="{FF2B5EF4-FFF2-40B4-BE49-F238E27FC236}">
                <a16:creationId xmlns:a16="http://schemas.microsoft.com/office/drawing/2014/main" id="{FB6E60C0-E61A-4BDE-AE99-46D64BCBC73B}"/>
              </a:ext>
            </a:extLst>
          </p:cNvPr>
          <p:cNvSpPr txBox="1"/>
          <p:nvPr/>
        </p:nvSpPr>
        <p:spPr>
          <a:xfrm>
            <a:off x="770012" y="1365665"/>
            <a:ext cx="7787580" cy="3416320"/>
          </a:xfrm>
          <a:prstGeom prst="rect">
            <a:avLst/>
          </a:prstGeom>
          <a:noFill/>
        </p:spPr>
        <p:txBody>
          <a:bodyPr wrap="square" rtlCol="0">
            <a:spAutoFit/>
          </a:bodyPr>
          <a:lstStyle/>
          <a:p>
            <a:r>
              <a:rPr lang="en-US" u="sng" dirty="0"/>
              <a:t>Summary of SQL queries performed:</a:t>
            </a:r>
          </a:p>
          <a:p>
            <a:endParaRPr lang="en-US" u="sng" dirty="0"/>
          </a:p>
          <a:p>
            <a:pPr marL="285750" indent="-285750">
              <a:buFont typeface="Arial" panose="020B0604020202020204" pitchFamily="34" charset="0"/>
              <a:buChar char="•"/>
            </a:pPr>
            <a:r>
              <a:rPr lang="en-US" dirty="0"/>
              <a:t>Identification of unique launch sites</a:t>
            </a:r>
          </a:p>
          <a:p>
            <a:pPr marL="285750" indent="-285750">
              <a:buFont typeface="Arial" panose="020B0604020202020204" pitchFamily="34" charset="0"/>
              <a:buChar char="•"/>
            </a:pPr>
            <a:r>
              <a:rPr lang="en-US" dirty="0"/>
              <a:t>Filtering of records by specific launch site</a:t>
            </a:r>
          </a:p>
          <a:p>
            <a:pPr marL="285750" indent="-285750">
              <a:buFont typeface="Arial" panose="020B0604020202020204" pitchFamily="34" charset="0"/>
              <a:buChar char="•"/>
            </a:pPr>
            <a:r>
              <a:rPr lang="en-US" dirty="0"/>
              <a:t>Calculation of total payload mass for NASA (CRS) missions</a:t>
            </a:r>
          </a:p>
          <a:p>
            <a:pPr marL="285750" indent="-285750">
              <a:buFont typeface="Arial" panose="020B0604020202020204" pitchFamily="34" charset="0"/>
              <a:buChar char="•"/>
            </a:pPr>
            <a:r>
              <a:rPr lang="en-US" dirty="0"/>
              <a:t>Calculation of average payload mass for F9 rocket version v1.1</a:t>
            </a:r>
          </a:p>
          <a:p>
            <a:pPr marL="285750" indent="-285750">
              <a:buFont typeface="Arial" panose="020B0604020202020204" pitchFamily="34" charset="0"/>
              <a:buChar char="•"/>
            </a:pPr>
            <a:r>
              <a:rPr lang="en-US" dirty="0"/>
              <a:t>Determination of the first successful landing date on a ground platform</a:t>
            </a:r>
          </a:p>
          <a:p>
            <a:pPr marL="285750" indent="-285750">
              <a:buFont typeface="Arial" panose="020B0604020202020204" pitchFamily="34" charset="0"/>
              <a:buChar char="•"/>
            </a:pPr>
            <a:r>
              <a:rPr lang="en-US" dirty="0"/>
              <a:t>List of rockets with successful drone landings and specific payload mass range</a:t>
            </a:r>
          </a:p>
          <a:p>
            <a:pPr marL="285750" indent="-285750">
              <a:buFont typeface="Arial" panose="020B0604020202020204" pitchFamily="34" charset="0"/>
              <a:buChar char="•"/>
            </a:pPr>
            <a:r>
              <a:rPr lang="en-US" dirty="0"/>
              <a:t>Total count of successful and failed missions</a:t>
            </a:r>
          </a:p>
          <a:p>
            <a:pPr marL="285750" indent="-285750">
              <a:buFont typeface="Arial" panose="020B0604020202020204" pitchFamily="34" charset="0"/>
              <a:buChar char="•"/>
            </a:pPr>
            <a:r>
              <a:rPr lang="en-US" dirty="0"/>
              <a:t>Identification of rocket versions with maximum payload</a:t>
            </a:r>
          </a:p>
          <a:p>
            <a:pPr marL="285750" indent="-285750">
              <a:buFont typeface="Arial" panose="020B0604020202020204" pitchFamily="34" charset="0"/>
              <a:buChar char="•"/>
            </a:pPr>
            <a:r>
              <a:rPr lang="en-US" dirty="0"/>
              <a:t>Analysis of landing results by month in 2015</a:t>
            </a:r>
          </a:p>
          <a:p>
            <a:pPr marL="285750" indent="-285750">
              <a:buFont typeface="Arial" panose="020B0604020202020204" pitchFamily="34" charset="0"/>
              <a:buChar char="•"/>
            </a:pPr>
            <a:r>
              <a:rPr lang="en-US" dirty="0"/>
              <a:t>Classification of landing results over a specific period</a:t>
            </a:r>
            <a:endParaRPr lang="es-ES" dirty="0"/>
          </a:p>
        </p:txBody>
      </p:sp>
      <p:sp>
        <p:nvSpPr>
          <p:cNvPr id="6" name="CuadroTexto 5">
            <a:extLst>
              <a:ext uri="{FF2B5EF4-FFF2-40B4-BE49-F238E27FC236}">
                <a16:creationId xmlns:a16="http://schemas.microsoft.com/office/drawing/2014/main" id="{FBF7C6EC-69CD-49AA-B0DE-7086CC226552}"/>
              </a:ext>
            </a:extLst>
          </p:cNvPr>
          <p:cNvSpPr txBox="1"/>
          <p:nvPr/>
        </p:nvSpPr>
        <p:spPr>
          <a:xfrm>
            <a:off x="1012135" y="5043964"/>
            <a:ext cx="10167730" cy="646331"/>
          </a:xfrm>
          <a:prstGeom prst="rect">
            <a:avLst/>
          </a:prstGeom>
          <a:noFill/>
        </p:spPr>
        <p:txBody>
          <a:bodyPr wrap="square" rtlCol="0">
            <a:spAutoFit/>
          </a:bodyPr>
          <a:lstStyle/>
          <a:p>
            <a:pPr marL="0" indent="0">
              <a:lnSpc>
                <a:spcPct val="100000"/>
              </a:lnSpc>
              <a:spcBef>
                <a:spcPts val="1400"/>
              </a:spcBef>
              <a:buNone/>
            </a:pPr>
            <a:r>
              <a:rPr lang="en-US" sz="1800" b="0" i="0" dirty="0">
                <a:effectLst/>
              </a:rPr>
              <a:t>The complete web scraping notebook can be found at the following GitHub URL:</a:t>
            </a:r>
            <a:br>
              <a:rPr lang="en-US" sz="1800" dirty="0"/>
            </a:br>
            <a:r>
              <a:rPr lang="en-US" sz="1800" dirty="0">
                <a:hlinkClick r:id="rId3"/>
              </a:rPr>
              <a:t>https://github.com/seneguehuesca/SpaceY/blob/main/1.2_Sol_jupyter-labs-eda-sql-coursera_sqllite.ipynb</a:t>
            </a:r>
            <a:endParaRPr lang="en-US" sz="18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513" y="1819753"/>
            <a:ext cx="5254487" cy="231925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rPr>
              <a:t>Objects created and added to the map:</a:t>
            </a:r>
          </a:p>
          <a:p>
            <a:pPr lvl="1">
              <a:lnSpc>
                <a:spcPct val="100000"/>
              </a:lnSpc>
              <a:spcBef>
                <a:spcPts val="1400"/>
              </a:spcBef>
            </a:pPr>
            <a:r>
              <a:rPr lang="en-US" sz="2200" dirty="0">
                <a:solidFill>
                  <a:schemeClr val="accent3">
                    <a:lumMod val="25000"/>
                  </a:schemeClr>
                </a:solidFill>
              </a:rPr>
              <a:t>Markers for launch sites</a:t>
            </a:r>
          </a:p>
          <a:p>
            <a:pPr lvl="1">
              <a:lnSpc>
                <a:spcPct val="100000"/>
              </a:lnSpc>
              <a:spcBef>
                <a:spcPts val="1400"/>
              </a:spcBef>
            </a:pPr>
            <a:r>
              <a:rPr lang="en-US" sz="2200" dirty="0">
                <a:solidFill>
                  <a:schemeClr val="accent3">
                    <a:lumMod val="25000"/>
                  </a:schemeClr>
                </a:solidFill>
              </a:rPr>
              <a:t>Circles highlighting launch areas</a:t>
            </a:r>
          </a:p>
          <a:p>
            <a:pPr lvl="1">
              <a:lnSpc>
                <a:spcPct val="100000"/>
              </a:lnSpc>
              <a:spcBef>
                <a:spcPts val="1400"/>
              </a:spcBef>
            </a:pPr>
            <a:r>
              <a:rPr lang="en-US" sz="2200" dirty="0">
                <a:solidFill>
                  <a:schemeClr val="accent3">
                    <a:lumMod val="25000"/>
                  </a:schemeClr>
                </a:solidFill>
              </a:rPr>
              <a:t>Marker clusters for successes/failures</a:t>
            </a:r>
          </a:p>
          <a:p>
            <a:pPr lvl="1">
              <a:lnSpc>
                <a:spcPct val="100000"/>
              </a:lnSpc>
              <a:spcBef>
                <a:spcPts val="1400"/>
              </a:spcBef>
            </a:pPr>
            <a:r>
              <a:rPr lang="en-US" sz="2200" dirty="0">
                <a:solidFill>
                  <a:schemeClr val="accent3">
                    <a:lumMod val="25000"/>
                  </a:schemeClr>
                </a:solidFill>
              </a:rPr>
              <a:t>Distance lines to points of interest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uadroTexto 1">
            <a:extLst>
              <a:ext uri="{FF2B5EF4-FFF2-40B4-BE49-F238E27FC236}">
                <a16:creationId xmlns:a16="http://schemas.microsoft.com/office/drawing/2014/main" id="{831FFCE1-4A03-48D0-ABB2-B8632F1DE21F}"/>
              </a:ext>
            </a:extLst>
          </p:cNvPr>
          <p:cNvSpPr txBox="1"/>
          <p:nvPr/>
        </p:nvSpPr>
        <p:spPr>
          <a:xfrm>
            <a:off x="6553200" y="1819753"/>
            <a:ext cx="4797287" cy="2062103"/>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accent3">
                    <a:lumMod val="25000"/>
                  </a:schemeClr>
                </a:solidFill>
              </a:rPr>
              <a:t>Purpose:</a:t>
            </a:r>
          </a:p>
          <a:p>
            <a:pPr marL="742950" lvl="1" indent="-285750">
              <a:buFont typeface="Arial" panose="020B0604020202020204" pitchFamily="34" charset="0"/>
              <a:buChar char="•"/>
            </a:pPr>
            <a:r>
              <a:rPr lang="en-US" sz="2200" dirty="0">
                <a:solidFill>
                  <a:schemeClr val="accent3">
                    <a:lumMod val="25000"/>
                  </a:schemeClr>
                </a:solidFill>
              </a:rPr>
              <a:t>Visualize launch site locations</a:t>
            </a:r>
          </a:p>
          <a:p>
            <a:pPr marL="742950" lvl="1" indent="-285750">
              <a:buFont typeface="Arial" panose="020B0604020202020204" pitchFamily="34" charset="0"/>
              <a:buChar char="•"/>
            </a:pPr>
            <a:r>
              <a:rPr lang="en-US" sz="2200" dirty="0">
                <a:solidFill>
                  <a:schemeClr val="accent3">
                    <a:lumMod val="25000"/>
                  </a:schemeClr>
                </a:solidFill>
              </a:rPr>
              <a:t>Analyze success rates by location</a:t>
            </a:r>
          </a:p>
          <a:p>
            <a:pPr marL="742950" lvl="1" indent="-285750">
              <a:buFont typeface="Arial" panose="020B0604020202020204" pitchFamily="34" charset="0"/>
              <a:buChar char="•"/>
            </a:pPr>
            <a:r>
              <a:rPr lang="en-US" sz="2200" dirty="0">
                <a:solidFill>
                  <a:schemeClr val="accent3">
                    <a:lumMod val="25000"/>
                  </a:schemeClr>
                </a:solidFill>
              </a:rPr>
              <a:t>Assess proximity to key infrastructure</a:t>
            </a:r>
            <a:endParaRPr lang="en-US" sz="2200" dirty="0"/>
          </a:p>
          <a:p>
            <a:endParaRPr lang="es-ES" dirty="0"/>
          </a:p>
        </p:txBody>
      </p:sp>
      <p:sp>
        <p:nvSpPr>
          <p:cNvPr id="7" name="CuadroTexto 6">
            <a:extLst>
              <a:ext uri="{FF2B5EF4-FFF2-40B4-BE49-F238E27FC236}">
                <a16:creationId xmlns:a16="http://schemas.microsoft.com/office/drawing/2014/main" id="{A3F053E3-0CCA-4AFD-B755-E6C2A76B6FC4}"/>
              </a:ext>
            </a:extLst>
          </p:cNvPr>
          <p:cNvSpPr txBox="1"/>
          <p:nvPr/>
        </p:nvSpPr>
        <p:spPr>
          <a:xfrm>
            <a:off x="1374913" y="4871066"/>
            <a:ext cx="9442174" cy="1107996"/>
          </a:xfrm>
          <a:prstGeom prst="rect">
            <a:avLst/>
          </a:prstGeom>
          <a:noFill/>
        </p:spPr>
        <p:txBody>
          <a:bodyPr wrap="square" rtlCol="0">
            <a:spAutoFit/>
          </a:bodyPr>
          <a:lstStyle/>
          <a:p>
            <a:pPr marL="0" indent="0">
              <a:lnSpc>
                <a:spcPct val="100000"/>
              </a:lnSpc>
              <a:spcBef>
                <a:spcPts val="1400"/>
              </a:spcBef>
              <a:buNone/>
            </a:pPr>
            <a:r>
              <a:rPr lang="en-US" sz="2200" b="0" i="0" dirty="0">
                <a:effectLst/>
              </a:rPr>
              <a:t>The complete web scraping notebook can be found at the following GitHub URL:</a:t>
            </a:r>
            <a:br>
              <a:rPr lang="en-US" sz="2200" dirty="0"/>
            </a:br>
            <a:r>
              <a:rPr lang="en-US" sz="2200" dirty="0">
                <a:hlinkClick r:id="rId3"/>
              </a:rPr>
              <a:t>https://github.com/seneguehuesca/SpaceY/blob/main/Sol_mejor_lab_jupyter_launch_site_location.jupyterlite.ipynb</a:t>
            </a:r>
            <a:endParaRPr lang="en-US" sz="22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5131506"/>
            <a:ext cx="9745589" cy="89406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b="0" i="0" dirty="0">
                <a:effectLst/>
              </a:rPr>
              <a:t>The complete web scraping notebook can be found at the following GitHub URL:</a:t>
            </a:r>
            <a:br>
              <a:rPr lang="en-US" sz="2200" dirty="0"/>
            </a:br>
            <a:r>
              <a:rPr lang="en-US" sz="2200" dirty="0">
                <a:hlinkClick r:id="rId3"/>
              </a:rPr>
              <a:t>https://github.com/seneguehuesca/SpaceY/blob/main/spacex_dash_app.py</a:t>
            </a: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uadroTexto 1">
            <a:extLst>
              <a:ext uri="{FF2B5EF4-FFF2-40B4-BE49-F238E27FC236}">
                <a16:creationId xmlns:a16="http://schemas.microsoft.com/office/drawing/2014/main" id="{AB2465F1-2EC2-42FF-B7B6-B13901504CF3}"/>
              </a:ext>
            </a:extLst>
          </p:cNvPr>
          <p:cNvSpPr txBox="1"/>
          <p:nvPr/>
        </p:nvSpPr>
        <p:spPr>
          <a:xfrm>
            <a:off x="770011" y="1878496"/>
            <a:ext cx="4989444" cy="2123658"/>
          </a:xfrm>
          <a:prstGeom prst="rect">
            <a:avLst/>
          </a:prstGeom>
          <a:noFill/>
        </p:spPr>
        <p:txBody>
          <a:bodyPr wrap="square" rtlCol="0">
            <a:spAutoFit/>
          </a:bodyPr>
          <a:lstStyle/>
          <a:p>
            <a:r>
              <a:rPr lang="es-ES" sz="2200" dirty="0"/>
              <a:t>Charts and </a:t>
            </a:r>
            <a:r>
              <a:rPr lang="es-ES" sz="2200" dirty="0" err="1"/>
              <a:t>interactions</a:t>
            </a:r>
            <a:r>
              <a:rPr lang="es-ES" sz="2200" dirty="0"/>
              <a:t> </a:t>
            </a:r>
            <a:r>
              <a:rPr lang="es-ES" sz="2200" dirty="0" err="1"/>
              <a:t>added</a:t>
            </a:r>
            <a:r>
              <a:rPr lang="es-ES" sz="2200" dirty="0"/>
              <a:t>:</a:t>
            </a:r>
          </a:p>
          <a:p>
            <a:pPr marL="285750" indent="-285750">
              <a:buFont typeface="Arial" panose="020B0604020202020204" pitchFamily="34" charset="0"/>
              <a:buChar char="•"/>
            </a:pPr>
            <a:r>
              <a:rPr lang="en-US" sz="2200" dirty="0"/>
              <a:t>Pie chart to show launch success by site</a:t>
            </a:r>
          </a:p>
          <a:p>
            <a:pPr marL="285750" indent="-285750">
              <a:buFont typeface="Arial" panose="020B0604020202020204" pitchFamily="34" charset="0"/>
              <a:buChar char="•"/>
            </a:pPr>
            <a:r>
              <a:rPr lang="en-US" sz="2200" dirty="0"/>
              <a:t>Scatter plot to visualize the relationship between payload and launch success</a:t>
            </a:r>
          </a:p>
          <a:p>
            <a:pPr marL="285750" indent="-285750">
              <a:buFont typeface="Arial" panose="020B0604020202020204" pitchFamily="34" charset="0"/>
              <a:buChar char="•"/>
            </a:pPr>
            <a:r>
              <a:rPr lang="en-US" sz="2200" dirty="0"/>
              <a:t>Dropdown menu to select launch sites</a:t>
            </a:r>
          </a:p>
          <a:p>
            <a:pPr marL="285750" indent="-285750">
              <a:buFont typeface="Arial" panose="020B0604020202020204" pitchFamily="34" charset="0"/>
              <a:buChar char="•"/>
            </a:pPr>
            <a:r>
              <a:rPr lang="en-US" sz="2200" dirty="0"/>
              <a:t>Slider to filter payload range</a:t>
            </a:r>
            <a:endParaRPr lang="es-ES" sz="2200" dirty="0"/>
          </a:p>
        </p:txBody>
      </p:sp>
      <p:sp>
        <p:nvSpPr>
          <p:cNvPr id="6" name="CuadroTexto 5">
            <a:extLst>
              <a:ext uri="{FF2B5EF4-FFF2-40B4-BE49-F238E27FC236}">
                <a16:creationId xmlns:a16="http://schemas.microsoft.com/office/drawing/2014/main" id="{CBF06800-D72E-4A98-B0DD-CE2442EEA83F}"/>
              </a:ext>
            </a:extLst>
          </p:cNvPr>
          <p:cNvSpPr txBox="1"/>
          <p:nvPr/>
        </p:nvSpPr>
        <p:spPr>
          <a:xfrm>
            <a:off x="6432547" y="1878496"/>
            <a:ext cx="4853063" cy="2462213"/>
          </a:xfrm>
          <a:prstGeom prst="rect">
            <a:avLst/>
          </a:prstGeom>
          <a:noFill/>
        </p:spPr>
        <p:txBody>
          <a:bodyPr wrap="square" rtlCol="0">
            <a:spAutoFit/>
          </a:bodyPr>
          <a:lstStyle/>
          <a:p>
            <a:r>
              <a:rPr lang="en-US" sz="2200" dirty="0"/>
              <a:t>Rationale:</a:t>
            </a:r>
          </a:p>
          <a:p>
            <a:pPr marL="285750" indent="-285750">
              <a:buFont typeface="Arial" panose="020B0604020202020204" pitchFamily="34" charset="0"/>
              <a:buChar char="•"/>
            </a:pPr>
            <a:r>
              <a:rPr lang="en-US" sz="2200" dirty="0"/>
              <a:t>Pie chart allows for a quick comparison of success between sites</a:t>
            </a:r>
          </a:p>
          <a:p>
            <a:pPr marL="285750" indent="-285750">
              <a:buFont typeface="Arial" panose="020B0604020202020204" pitchFamily="34" charset="0"/>
              <a:buChar char="•"/>
            </a:pPr>
            <a:r>
              <a:rPr lang="en-US" sz="2200" dirty="0"/>
              <a:t>Scatter chart reveals patterns between payload and mission success</a:t>
            </a:r>
          </a:p>
          <a:p>
            <a:pPr marL="285750" indent="-285750">
              <a:buFont typeface="Arial" panose="020B0604020202020204" pitchFamily="34" charset="0"/>
              <a:buChar char="•"/>
            </a:pPr>
            <a:r>
              <a:rPr lang="en-US" sz="2200" dirty="0"/>
              <a:t>Interactions allow users to explore specific data of interest</a:t>
            </a:r>
            <a:endParaRPr lang="es-ES" sz="22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uadroTexto 1">
            <a:extLst>
              <a:ext uri="{FF2B5EF4-FFF2-40B4-BE49-F238E27FC236}">
                <a16:creationId xmlns:a16="http://schemas.microsoft.com/office/drawing/2014/main" id="{9CDD79E9-7C5E-4687-ACC3-1AAD35D3BE8D}"/>
              </a:ext>
            </a:extLst>
          </p:cNvPr>
          <p:cNvSpPr txBox="1"/>
          <p:nvPr/>
        </p:nvSpPr>
        <p:spPr>
          <a:xfrm>
            <a:off x="2421835" y="1536474"/>
            <a:ext cx="7931426" cy="2031325"/>
          </a:xfrm>
          <a:prstGeom prst="rect">
            <a:avLst/>
          </a:prstGeom>
          <a:noFill/>
        </p:spPr>
        <p:txBody>
          <a:bodyPr wrap="square" rtlCol="0">
            <a:spAutoFit/>
          </a:bodyPr>
          <a:lstStyle/>
          <a:p>
            <a:r>
              <a:rPr lang="es-ES" dirty="0" err="1"/>
              <a:t>Model</a:t>
            </a:r>
            <a:r>
              <a:rPr lang="es-ES" dirty="0"/>
              <a:t> </a:t>
            </a:r>
            <a:r>
              <a:rPr lang="es-ES" dirty="0" err="1"/>
              <a:t>development</a:t>
            </a:r>
            <a:r>
              <a:rPr lang="es-ES" dirty="0"/>
              <a:t> </a:t>
            </a:r>
            <a:r>
              <a:rPr lang="es-ES" dirty="0" err="1"/>
              <a:t>process</a:t>
            </a:r>
            <a:r>
              <a:rPr lang="es-ES" dirty="0"/>
              <a:t>:</a:t>
            </a:r>
          </a:p>
          <a:p>
            <a:pPr marL="285750" indent="-285750">
              <a:buFont typeface="Arial" panose="020B0604020202020204" pitchFamily="34" charset="0"/>
              <a:buChar char="•"/>
            </a:pPr>
            <a:r>
              <a:rPr lang="es-ES" dirty="0"/>
              <a:t>Data </a:t>
            </a:r>
            <a:r>
              <a:rPr lang="es-ES" dirty="0" err="1"/>
              <a:t>exploration</a:t>
            </a:r>
            <a:r>
              <a:rPr lang="es-ES" dirty="0"/>
              <a:t> and </a:t>
            </a:r>
            <a:r>
              <a:rPr lang="es-ES" dirty="0" err="1"/>
              <a:t>label</a:t>
            </a:r>
            <a:r>
              <a:rPr lang="es-ES" dirty="0"/>
              <a:t> </a:t>
            </a:r>
            <a:r>
              <a:rPr lang="es-ES" dirty="0" err="1"/>
              <a:t>creation</a:t>
            </a:r>
            <a:endParaRPr lang="es-ES" dirty="0"/>
          </a:p>
          <a:p>
            <a:pPr marL="285750" indent="-285750">
              <a:buFont typeface="Arial" panose="020B0604020202020204" pitchFamily="34" charset="0"/>
              <a:buChar char="•"/>
            </a:pPr>
            <a:r>
              <a:rPr lang="es-ES" dirty="0"/>
              <a:t>Data </a:t>
            </a:r>
            <a:r>
              <a:rPr lang="es-ES" dirty="0" err="1"/>
              <a:t>standardization</a:t>
            </a:r>
            <a:endParaRPr lang="es-ES" dirty="0"/>
          </a:p>
          <a:p>
            <a:pPr marL="285750" indent="-285750">
              <a:buFont typeface="Arial" panose="020B0604020202020204" pitchFamily="34" charset="0"/>
              <a:buChar char="•"/>
            </a:pPr>
            <a:r>
              <a:rPr lang="es-ES" dirty="0" err="1"/>
              <a:t>Splitting</a:t>
            </a:r>
            <a:r>
              <a:rPr lang="es-ES" dirty="0"/>
              <a:t> </a:t>
            </a:r>
            <a:r>
              <a:rPr lang="es-ES" dirty="0" err="1"/>
              <a:t>into</a:t>
            </a:r>
            <a:r>
              <a:rPr lang="es-ES" dirty="0"/>
              <a:t> training and test data</a:t>
            </a:r>
          </a:p>
          <a:p>
            <a:pPr marL="285750" indent="-285750">
              <a:buFont typeface="Arial" panose="020B0604020202020204" pitchFamily="34" charset="0"/>
              <a:buChar char="•"/>
            </a:pPr>
            <a:r>
              <a:rPr lang="es-ES" dirty="0" err="1"/>
              <a:t>Model</a:t>
            </a:r>
            <a:r>
              <a:rPr lang="es-ES" dirty="0"/>
              <a:t> </a:t>
            </a:r>
            <a:r>
              <a:rPr lang="es-ES" dirty="0" err="1"/>
              <a:t>evaluation</a:t>
            </a:r>
            <a:r>
              <a:rPr lang="es-ES" dirty="0"/>
              <a:t>: SVM, </a:t>
            </a:r>
            <a:r>
              <a:rPr lang="es-ES" dirty="0" err="1"/>
              <a:t>Decision</a:t>
            </a:r>
            <a:r>
              <a:rPr lang="es-ES" dirty="0"/>
              <a:t> </a:t>
            </a:r>
            <a:r>
              <a:rPr lang="es-ES" dirty="0" err="1"/>
              <a:t>Trees</a:t>
            </a:r>
            <a:r>
              <a:rPr lang="es-ES" dirty="0"/>
              <a:t>, </a:t>
            </a:r>
            <a:r>
              <a:rPr lang="es-ES" dirty="0" err="1"/>
              <a:t>Logistic</a:t>
            </a:r>
            <a:r>
              <a:rPr lang="es-ES" dirty="0"/>
              <a:t> </a:t>
            </a:r>
            <a:r>
              <a:rPr lang="es-ES" dirty="0" err="1"/>
              <a:t>Regression</a:t>
            </a:r>
            <a:r>
              <a:rPr lang="es-ES" dirty="0"/>
              <a:t>, and KNN</a:t>
            </a:r>
          </a:p>
          <a:p>
            <a:pPr marL="285750" indent="-285750">
              <a:buFont typeface="Arial" panose="020B0604020202020204" pitchFamily="34" charset="0"/>
              <a:buChar char="•"/>
            </a:pPr>
            <a:r>
              <a:rPr lang="es-ES" dirty="0" err="1"/>
              <a:t>Hyperparameter</a:t>
            </a:r>
            <a:r>
              <a:rPr lang="es-ES" dirty="0"/>
              <a:t> </a:t>
            </a:r>
            <a:r>
              <a:rPr lang="es-ES" dirty="0" err="1"/>
              <a:t>optimization</a:t>
            </a:r>
            <a:r>
              <a:rPr lang="es-ES" dirty="0"/>
              <a:t> </a:t>
            </a:r>
            <a:r>
              <a:rPr lang="es-ES" dirty="0" err="1"/>
              <a:t>with</a:t>
            </a:r>
            <a:r>
              <a:rPr lang="es-ES" dirty="0"/>
              <a:t> </a:t>
            </a:r>
            <a:r>
              <a:rPr lang="es-ES" dirty="0" err="1"/>
              <a:t>GridSearchCV</a:t>
            </a:r>
            <a:endParaRPr lang="es-ES" dirty="0"/>
          </a:p>
          <a:p>
            <a:pPr marL="285750" indent="-285750">
              <a:buFont typeface="Arial" panose="020B0604020202020204" pitchFamily="34" charset="0"/>
              <a:buChar char="•"/>
            </a:pPr>
            <a:r>
              <a:rPr lang="es-ES" dirty="0" err="1"/>
              <a:t>Selection</a:t>
            </a:r>
            <a:r>
              <a:rPr lang="es-ES" dirty="0"/>
              <a:t> </a:t>
            </a:r>
            <a:r>
              <a:rPr lang="es-ES" dirty="0" err="1"/>
              <a:t>of</a:t>
            </a:r>
            <a:r>
              <a:rPr lang="es-ES" dirty="0"/>
              <a:t> </a:t>
            </a:r>
            <a:r>
              <a:rPr lang="es-ES" dirty="0" err="1"/>
              <a:t>the</a:t>
            </a:r>
            <a:r>
              <a:rPr lang="es-ES" dirty="0"/>
              <a:t> </a:t>
            </a:r>
            <a:r>
              <a:rPr lang="es-ES" dirty="0" err="1"/>
              <a:t>best</a:t>
            </a:r>
            <a:r>
              <a:rPr lang="es-ES" dirty="0"/>
              <a:t> </a:t>
            </a:r>
            <a:r>
              <a:rPr lang="es-ES" dirty="0" err="1"/>
              <a:t>model</a:t>
            </a:r>
            <a:r>
              <a:rPr lang="es-ES" dirty="0"/>
              <a:t> </a:t>
            </a:r>
            <a:r>
              <a:rPr lang="es-ES" dirty="0" err="1"/>
              <a:t>based</a:t>
            </a:r>
            <a:r>
              <a:rPr lang="es-ES" dirty="0"/>
              <a:t> </a:t>
            </a:r>
            <a:r>
              <a:rPr lang="es-ES" dirty="0" err="1"/>
              <a:t>on</a:t>
            </a:r>
            <a:r>
              <a:rPr lang="es-ES" dirty="0"/>
              <a:t> </a:t>
            </a:r>
            <a:r>
              <a:rPr lang="es-ES" dirty="0" err="1"/>
              <a:t>accuracy</a:t>
            </a:r>
            <a:endParaRPr lang="es-ES" dirty="0"/>
          </a:p>
        </p:txBody>
      </p:sp>
      <p:sp>
        <p:nvSpPr>
          <p:cNvPr id="6" name="CuadroTexto 5">
            <a:extLst>
              <a:ext uri="{FF2B5EF4-FFF2-40B4-BE49-F238E27FC236}">
                <a16:creationId xmlns:a16="http://schemas.microsoft.com/office/drawing/2014/main" id="{68612B19-FAE4-4CC2-B805-CEE7696701F3}"/>
              </a:ext>
            </a:extLst>
          </p:cNvPr>
          <p:cNvSpPr txBox="1"/>
          <p:nvPr/>
        </p:nvSpPr>
        <p:spPr>
          <a:xfrm>
            <a:off x="914401" y="3694492"/>
            <a:ext cx="1212574" cy="369332"/>
          </a:xfrm>
          <a:prstGeom prst="rect">
            <a:avLst/>
          </a:prstGeom>
          <a:noFill/>
        </p:spPr>
        <p:txBody>
          <a:bodyPr wrap="square" rtlCol="0">
            <a:spAutoFit/>
          </a:bodyPr>
          <a:lstStyle/>
          <a:p>
            <a:r>
              <a:rPr lang="es-ES" dirty="0" err="1"/>
              <a:t>Flowchart</a:t>
            </a:r>
            <a:r>
              <a:rPr lang="es-ES" dirty="0"/>
              <a:t>:</a:t>
            </a:r>
          </a:p>
        </p:txBody>
      </p:sp>
      <p:sp>
        <p:nvSpPr>
          <p:cNvPr id="7" name="Rectángulo 6">
            <a:extLst>
              <a:ext uri="{FF2B5EF4-FFF2-40B4-BE49-F238E27FC236}">
                <a16:creationId xmlns:a16="http://schemas.microsoft.com/office/drawing/2014/main" id="{FDCA2568-3180-4837-BD4A-15DC04F909A7}"/>
              </a:ext>
            </a:extLst>
          </p:cNvPr>
          <p:cNvSpPr/>
          <p:nvPr/>
        </p:nvSpPr>
        <p:spPr>
          <a:xfrm>
            <a:off x="1490871" y="4137112"/>
            <a:ext cx="2160103" cy="777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Input: </a:t>
            </a:r>
            <a:r>
              <a:rPr lang="es-ES" dirty="0" err="1"/>
              <a:t>Historical</a:t>
            </a:r>
            <a:r>
              <a:rPr lang="es-ES" dirty="0"/>
              <a:t> Falcon 9 data</a:t>
            </a:r>
          </a:p>
        </p:txBody>
      </p:sp>
      <p:sp>
        <p:nvSpPr>
          <p:cNvPr id="9" name="CuadroTexto 8">
            <a:extLst>
              <a:ext uri="{FF2B5EF4-FFF2-40B4-BE49-F238E27FC236}">
                <a16:creationId xmlns:a16="http://schemas.microsoft.com/office/drawing/2014/main" id="{15CA0EC0-897E-426E-AD3D-09195C829CFA}"/>
              </a:ext>
            </a:extLst>
          </p:cNvPr>
          <p:cNvSpPr txBox="1"/>
          <p:nvPr/>
        </p:nvSpPr>
        <p:spPr>
          <a:xfrm>
            <a:off x="1336541" y="5267429"/>
            <a:ext cx="9382539" cy="923330"/>
          </a:xfrm>
          <a:prstGeom prst="rect">
            <a:avLst/>
          </a:prstGeom>
          <a:noFill/>
        </p:spPr>
        <p:txBody>
          <a:bodyPr wrap="square">
            <a:spAutoFit/>
          </a:bodyPr>
          <a:lstStyle/>
          <a:p>
            <a:pPr marL="0" indent="0">
              <a:lnSpc>
                <a:spcPct val="100000"/>
              </a:lnSpc>
              <a:spcBef>
                <a:spcPts val="1400"/>
              </a:spcBef>
              <a:buNone/>
            </a:pPr>
            <a:r>
              <a:rPr lang="en-US" sz="1800" b="0" i="0" dirty="0">
                <a:effectLst/>
                <a:latin typeface="fkGroteskNeue"/>
              </a:rPr>
              <a:t>The complete </a:t>
            </a:r>
            <a:r>
              <a:rPr lang="en-US" dirty="0">
                <a:latin typeface="fkGroteskNeue"/>
              </a:rPr>
              <a:t>prediction analysis</a:t>
            </a:r>
            <a:r>
              <a:rPr lang="en-US" sz="1800" b="0" i="0" dirty="0">
                <a:effectLst/>
                <a:latin typeface="fkGroteskNeue"/>
              </a:rPr>
              <a:t> notebook can be found at the following GitHub URL:</a:t>
            </a:r>
            <a:br>
              <a:rPr lang="en-US" sz="1800" b="0" i="0" dirty="0">
                <a:effectLst/>
                <a:latin typeface="fkGroteskNeue"/>
              </a:rPr>
            </a:br>
            <a:r>
              <a:rPr lang="en-US" sz="1800" b="0" i="0" dirty="0">
                <a:effectLst/>
                <a:latin typeface="fkGroteskNeue"/>
                <a:hlinkClick r:id="rId3"/>
              </a:rPr>
              <a:t>https://github.com/seneguehuesca/SpaceY/blob/main/2_Sol_SpaceX_Machine_Learning_Prediction_Part_5.jupyterlite.ipynb</a:t>
            </a:r>
            <a:endParaRPr lang="en-US" sz="2800" dirty="0">
              <a:solidFill>
                <a:schemeClr val="accent3">
                  <a:lumMod val="25000"/>
                </a:schemeClr>
              </a:solidFill>
              <a:latin typeface="Abadi" panose="020B0604020104020204" pitchFamily="34" charset="0"/>
            </a:endParaRPr>
          </a:p>
        </p:txBody>
      </p:sp>
      <p:sp>
        <p:nvSpPr>
          <p:cNvPr id="10" name="Flecha: a la derecha 9">
            <a:extLst>
              <a:ext uri="{FF2B5EF4-FFF2-40B4-BE49-F238E27FC236}">
                <a16:creationId xmlns:a16="http://schemas.microsoft.com/office/drawing/2014/main" id="{9F33F2C4-34BB-42B7-9D82-29456EC4834C}"/>
              </a:ext>
            </a:extLst>
          </p:cNvPr>
          <p:cNvSpPr/>
          <p:nvPr/>
        </p:nvSpPr>
        <p:spPr>
          <a:xfrm>
            <a:off x="3876261" y="4416340"/>
            <a:ext cx="844826" cy="268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81DCCDF2-F5C6-4302-A6D7-E737D7A27CC8}"/>
              </a:ext>
            </a:extLst>
          </p:cNvPr>
          <p:cNvSpPr/>
          <p:nvPr/>
        </p:nvSpPr>
        <p:spPr>
          <a:xfrm>
            <a:off x="4953001" y="4170294"/>
            <a:ext cx="2670312" cy="777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Processing: </a:t>
            </a:r>
            <a:r>
              <a:rPr lang="es-ES" dirty="0" err="1"/>
              <a:t>Preprocessing</a:t>
            </a:r>
            <a:r>
              <a:rPr lang="es-ES" dirty="0"/>
              <a:t>, training, and </a:t>
            </a:r>
            <a:r>
              <a:rPr lang="es-ES" dirty="0" err="1"/>
              <a:t>evaluation</a:t>
            </a:r>
            <a:endParaRPr lang="es-ES" dirty="0"/>
          </a:p>
        </p:txBody>
      </p:sp>
      <p:sp>
        <p:nvSpPr>
          <p:cNvPr id="12" name="Flecha: a la derecha 11">
            <a:extLst>
              <a:ext uri="{FF2B5EF4-FFF2-40B4-BE49-F238E27FC236}">
                <a16:creationId xmlns:a16="http://schemas.microsoft.com/office/drawing/2014/main" id="{BFBC301A-98E1-4A4C-ADD6-0C8586CD520C}"/>
              </a:ext>
            </a:extLst>
          </p:cNvPr>
          <p:cNvSpPr/>
          <p:nvPr/>
        </p:nvSpPr>
        <p:spPr>
          <a:xfrm>
            <a:off x="7848600" y="4438495"/>
            <a:ext cx="844826" cy="268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38D36B73-D87D-4933-B51E-B62A16AD67A6}"/>
              </a:ext>
            </a:extLst>
          </p:cNvPr>
          <p:cNvSpPr/>
          <p:nvPr/>
        </p:nvSpPr>
        <p:spPr>
          <a:xfrm>
            <a:off x="8925340" y="4192449"/>
            <a:ext cx="2160103" cy="777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Output: </a:t>
            </a:r>
            <a:r>
              <a:rPr lang="es-ES" dirty="0" err="1"/>
              <a:t>Successful</a:t>
            </a:r>
            <a:r>
              <a:rPr lang="es-ES" dirty="0"/>
              <a:t> </a:t>
            </a:r>
            <a:r>
              <a:rPr lang="es-ES" dirty="0" err="1"/>
              <a:t>landing</a:t>
            </a:r>
            <a:r>
              <a:rPr lang="es-ES" dirty="0"/>
              <a:t> </a:t>
            </a:r>
            <a:r>
              <a:rPr lang="es-ES" dirty="0" err="1"/>
              <a:t>prediction</a:t>
            </a:r>
            <a:endParaRPr lang="es-E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863318" cy="36492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Identified patterns in historical Falcon 9 data</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the Class column to classify successful and failed </a:t>
            </a:r>
            <a:r>
              <a:rPr lang="en-US" sz="1800" dirty="0" err="1">
                <a:solidFill>
                  <a:schemeClr val="accent3">
                    <a:lumMod val="25000"/>
                  </a:schemeClr>
                </a:solidFill>
                <a:latin typeface="Abadi" panose="020B0604020104020204" pitchFamily="34" charset="0"/>
              </a:rPr>
              <a:t>landinds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Visualizations with Seaborn and Matplotlib to understand correlations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Models tested: Logistic regression, SVM, Decision Trees,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cross-validation accuracy: ~83%</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547583"/>
            <a:ext cx="10287709" cy="1473513"/>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graph shows that CCAFS SLC 40 is the most used launch site, with a trend toward greater diversification and flight success as flight numbers increase.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F90B5F42-53FF-41D1-81B8-8E9B6954CBB2}"/>
              </a:ext>
            </a:extLst>
          </p:cNvPr>
          <p:cNvPicPr>
            <a:picLocks noChangeAspect="1"/>
          </p:cNvPicPr>
          <p:nvPr/>
        </p:nvPicPr>
        <p:blipFill>
          <a:blip r:embed="rId3"/>
          <a:stretch>
            <a:fillRect/>
          </a:stretch>
        </p:blipFill>
        <p:spPr>
          <a:xfrm>
            <a:off x="838200" y="1422205"/>
            <a:ext cx="10515600" cy="254098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4883" y="4782976"/>
            <a:ext cx="10457106" cy="1644235"/>
          </a:xfrm>
          <a:prstGeom prst="rect">
            <a:avLst/>
          </a:prstGeom>
        </p:spPr>
        <p:txBody>
          <a:bodyPr>
            <a:normAutofit/>
          </a:bodyPr>
          <a:lstStyle/>
          <a:p>
            <a:pPr>
              <a:lnSpc>
                <a:spcPct val="100000"/>
              </a:lnSpc>
              <a:spcBef>
                <a:spcPts val="1400"/>
              </a:spcBef>
            </a:pPr>
            <a:r>
              <a:rPr lang="en-US" sz="2200" b="0" i="0" dirty="0">
                <a:effectLst/>
                <a:latin typeface="Calibri" panose="020F0502020204030204" pitchFamily="34" charset="0"/>
                <a:ea typeface="Calibri" panose="020F0502020204030204" pitchFamily="34" charset="0"/>
                <a:cs typeface="Calibri" panose="020F0502020204030204" pitchFamily="34" charset="0"/>
              </a:rPr>
              <a:t>The graph shows that VAFB SLC 4E is not used for heavy payload launches, suggesting that this site is optimized for specific missions with lighter payloads. On the other hand, CCAFS SLC 40 and KSC LC 39A are the primary sites for heavy payload launches, with a high success rate.</a:t>
            </a:r>
            <a:endParaRPr lang="en-US" sz="2200" dirty="0">
              <a:solidFill>
                <a:schemeClr val="accent3">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6" name="Picture 2">
            <a:extLst>
              <a:ext uri="{FF2B5EF4-FFF2-40B4-BE49-F238E27FC236}">
                <a16:creationId xmlns:a16="http://schemas.microsoft.com/office/drawing/2014/main" id="{B935A3FF-D640-43A2-B5E2-5FAA3158C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84027"/>
            <a:ext cx="10687961" cy="329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60367" y="1370663"/>
            <a:ext cx="4751881" cy="4116674"/>
          </a:xfrm>
          <a:prstGeom prst="rect">
            <a:avLst/>
          </a:prstGeom>
        </p:spPr>
        <p:txBody>
          <a:bodyPr>
            <a:noAutofit/>
          </a:bodyPr>
          <a:lstStyle/>
          <a:p>
            <a:pPr>
              <a:lnSpc>
                <a:spcPct val="100000"/>
              </a:lnSpc>
              <a:spcBef>
                <a:spcPts val="1400"/>
              </a:spcBef>
            </a:pPr>
            <a:r>
              <a:rPr lang="en-US" sz="1800" dirty="0">
                <a:solidFill>
                  <a:schemeClr val="accent3">
                    <a:lumMod val="25000"/>
                  </a:schemeClr>
                </a:solidFill>
              </a:rPr>
              <a:t>The orbits with the highest success rates are those with 100% success:</a:t>
            </a:r>
            <a:br>
              <a:rPr lang="en-US" sz="1800" dirty="0">
                <a:solidFill>
                  <a:schemeClr val="accent3">
                    <a:lumMod val="25000"/>
                  </a:schemeClr>
                </a:solidFill>
              </a:rPr>
            </a:br>
            <a:br>
              <a:rPr lang="en-US" sz="1800" dirty="0">
                <a:solidFill>
                  <a:schemeClr val="accent3">
                    <a:lumMod val="25000"/>
                  </a:schemeClr>
                </a:solidFill>
              </a:rPr>
            </a:br>
            <a:r>
              <a:rPr lang="en-US" sz="1800" dirty="0">
                <a:solidFill>
                  <a:schemeClr val="accent3">
                    <a:lumMod val="25000"/>
                  </a:schemeClr>
                </a:solidFill>
              </a:rPr>
              <a:t>ES-L1, GEO, HEO, and SSO.</a:t>
            </a:r>
            <a:br>
              <a:rPr lang="en-US" sz="1800" dirty="0">
                <a:solidFill>
                  <a:schemeClr val="accent3">
                    <a:lumMod val="25000"/>
                  </a:schemeClr>
                </a:solidFill>
              </a:rPr>
            </a:br>
            <a:br>
              <a:rPr lang="en-US" sz="1800" dirty="0">
                <a:solidFill>
                  <a:schemeClr val="accent3">
                    <a:lumMod val="25000"/>
                  </a:schemeClr>
                </a:solidFill>
              </a:rPr>
            </a:br>
            <a:br>
              <a:rPr lang="en-US" sz="1800" dirty="0">
                <a:solidFill>
                  <a:schemeClr val="accent3">
                    <a:lumMod val="25000"/>
                  </a:schemeClr>
                </a:solidFill>
              </a:rPr>
            </a:br>
            <a:r>
              <a:rPr lang="en-US" sz="1800" dirty="0">
                <a:solidFill>
                  <a:schemeClr val="accent3">
                    <a:lumMod val="25000"/>
                  </a:schemeClr>
                </a:solidFill>
              </a:rPr>
              <a:t>Furthermore, VLEO has a very high success rate (85.7%), making it a very reliable orbit. On the other hand, GTO has a moderate success rate (51.9%), and SO has not had any successful launches in the analyzed data. This suggests that more specialized or less common orbits (such as SO) may be more challenging, while more common or better-optimized orbits (such as LEO and VLEO) have higher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050" name="Picture 2">
            <a:extLst>
              <a:ext uri="{FF2B5EF4-FFF2-40B4-BE49-F238E27FC236}">
                <a16:creationId xmlns:a16="http://schemas.microsoft.com/office/drawing/2014/main" id="{D9A036C4-6942-4095-98D1-05283E02B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2" y="1370663"/>
            <a:ext cx="6290356" cy="494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95359" y="1395725"/>
            <a:ext cx="3932238" cy="3811588"/>
          </a:xfrm>
          <a:prstGeom prst="rect">
            <a:avLst/>
          </a:prstGeom>
        </p:spPr>
        <p:txBody>
          <a:bodyPr>
            <a:noAutofit/>
          </a:bodyPr>
          <a:lstStyle/>
          <a:p>
            <a:pPr algn="l">
              <a:buFont typeface="Arial" panose="020B0604020202020204" pitchFamily="34" charset="0"/>
              <a:buChar char="•"/>
            </a:pPr>
            <a:r>
              <a:rPr lang="en-US" sz="2000" b="0" i="0" dirty="0">
                <a:effectLst/>
              </a:rPr>
              <a:t>In LEO orbit, success is correlated with flight number, suggesting that experience and technical improvements have increased the success rate over time.</a:t>
            </a:r>
          </a:p>
          <a:p>
            <a:pPr algn="l">
              <a:buFont typeface="Arial" panose="020B0604020202020204" pitchFamily="34" charset="0"/>
              <a:buChar char="•"/>
            </a:pPr>
            <a:r>
              <a:rPr lang="en-US" sz="2000" b="0" i="0" dirty="0">
                <a:effectLst/>
              </a:rPr>
              <a:t>In GTO orbit, there is no relationship between flight number and success, indicating that the technical complexity of these launches remains a challenge.</a:t>
            </a:r>
          </a:p>
          <a:p>
            <a:pPr algn="l">
              <a:buFont typeface="Arial" panose="020B0604020202020204" pitchFamily="34" charset="0"/>
              <a:buChar char="•"/>
            </a:pPr>
            <a:r>
              <a:rPr lang="en-US" sz="2000" b="0" i="0" dirty="0">
                <a:effectLst/>
              </a:rPr>
              <a:t>For other orbits, such as VLEO, a similar trend is observed, while in orbits such as PO and SSO, success does not appear to be related to flight number.</a:t>
            </a:r>
            <a:endParaRPr lang="es-ES" sz="2000" b="0" i="0" dirty="0">
              <a:effectLst/>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6" name="Picture 4">
            <a:extLst>
              <a:ext uri="{FF2B5EF4-FFF2-40B4-BE49-F238E27FC236}">
                <a16:creationId xmlns:a16="http://schemas.microsoft.com/office/drawing/2014/main" id="{5C8B5017-6304-4029-8335-3E82336B5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75" y="1472955"/>
            <a:ext cx="7561684" cy="36571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41BC9425-22A0-4523-BD03-09C51643BE31}"/>
              </a:ext>
            </a:extLst>
          </p:cNvPr>
          <p:cNvSpPr txBox="1"/>
          <p:nvPr/>
        </p:nvSpPr>
        <p:spPr>
          <a:xfrm>
            <a:off x="404245" y="5293546"/>
            <a:ext cx="7255729" cy="1015663"/>
          </a:xfrm>
          <a:prstGeom prst="rect">
            <a:avLst/>
          </a:prstGeom>
          <a:noFill/>
        </p:spPr>
        <p:txBody>
          <a:bodyPr wrap="square" rtlCol="0">
            <a:spAutoFit/>
          </a:bodyPr>
          <a:lstStyle/>
          <a:p>
            <a:pPr algn="just"/>
            <a:r>
              <a:rPr lang="en-US" sz="2000" dirty="0"/>
              <a:t>This analysis highlights the importance of considering both accumulated experience and technical complexity when evaluating success rates in different orbits.</a:t>
            </a:r>
            <a:endParaRPr lang="es-ES" sz="2000"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70234" y="1654251"/>
            <a:ext cx="4134919" cy="3811588"/>
          </a:xfrm>
          <a:prstGeom prst="rect">
            <a:avLst/>
          </a:prstGeom>
        </p:spPr>
        <p:txBody>
          <a:bodyPr>
            <a:noAutofit/>
          </a:bodyPr>
          <a:lstStyle/>
          <a:p>
            <a:pPr algn="just">
              <a:lnSpc>
                <a:spcPct val="100000"/>
              </a:lnSpc>
              <a:spcBef>
                <a:spcPts val="1400"/>
              </a:spcBef>
            </a:pPr>
            <a:r>
              <a:rPr lang="en-US" sz="1600" dirty="0">
                <a:solidFill>
                  <a:schemeClr val="accent3">
                    <a:lumMod val="25000"/>
                  </a:schemeClr>
                </a:solidFill>
              </a:rPr>
              <a:t>For orbits such as LEO, ISS, and PO, launches with heavier payloads have higher success rates, suggesting that these orbits are well optimized for handling heavy payloads.</a:t>
            </a:r>
          </a:p>
          <a:p>
            <a:pPr algn="just">
              <a:lnSpc>
                <a:spcPct val="100000"/>
              </a:lnSpc>
              <a:spcBef>
                <a:spcPts val="1400"/>
              </a:spcBef>
            </a:pPr>
            <a:r>
              <a:rPr lang="en-US" sz="1600" dirty="0">
                <a:solidFill>
                  <a:schemeClr val="accent3">
                    <a:lumMod val="25000"/>
                  </a:schemeClr>
                </a:solidFill>
              </a:rPr>
              <a:t>For the GTO orbit, there is no clear relationship between payload mass and success, indicating that other factors (such as technical complexity) play a more important role in launch outcome.</a:t>
            </a:r>
          </a:p>
          <a:p>
            <a:pPr algn="just">
              <a:lnSpc>
                <a:spcPct val="100000"/>
              </a:lnSpc>
              <a:spcBef>
                <a:spcPts val="1400"/>
              </a:spcBef>
            </a:pPr>
            <a:r>
              <a:rPr lang="en-US" sz="1600" dirty="0">
                <a:solidFill>
                  <a:schemeClr val="accent3">
                    <a:lumMod val="25000"/>
                  </a:schemeClr>
                </a:solidFill>
              </a:rPr>
              <a:t>In general, the most common and best-optimized orbits tend to have higher success rates with heavy payloads, while more specialized or complex orbits (such as GTO) show a mix of successes and failures regardless of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0E784CB4-DDDA-433F-8FD4-461AE661C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58" y="1650842"/>
            <a:ext cx="7145476" cy="346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28657" y="1523206"/>
            <a:ext cx="3932238" cy="3811588"/>
          </a:xfrm>
          <a:prstGeom prst="rect">
            <a:avLst/>
          </a:prstGeom>
        </p:spPr>
        <p:txBody>
          <a:bodyPr>
            <a:noAutofit/>
          </a:bodyPr>
          <a:lstStyle/>
          <a:p>
            <a:pPr algn="just">
              <a:lnSpc>
                <a:spcPct val="100000"/>
              </a:lnSpc>
              <a:spcBef>
                <a:spcPts val="1400"/>
              </a:spcBef>
            </a:pPr>
            <a:r>
              <a:rPr lang="en-US" sz="2200" b="0" i="0" dirty="0">
                <a:effectLst/>
              </a:rPr>
              <a:t>The line graph shows that the average launch success rate has increased steadily from 2013 to 2020. This reflects continuous improvements in rocket technology, launch procedures, and accumulated experience. 2020 marks the peak of the success rate, underscoring the maturity and efficiency of launch systems during that period.</a:t>
            </a:r>
            <a:endParaRPr lang="en-US" sz="2200"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122" name="Picture 2">
            <a:extLst>
              <a:ext uri="{FF2B5EF4-FFF2-40B4-BE49-F238E27FC236}">
                <a16:creationId xmlns:a16="http://schemas.microsoft.com/office/drawing/2014/main" id="{DD948DF1-298A-44A2-B0FF-0A87AC11A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22" y="1659040"/>
            <a:ext cx="6889854" cy="466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0022" y="4199387"/>
            <a:ext cx="9745589" cy="2131778"/>
          </a:xfrm>
          <a:prstGeom prst="rect">
            <a:avLst/>
          </a:prstGeom>
        </p:spPr>
        <p:txBody>
          <a:bodyPr>
            <a:normAutofit/>
          </a:bodyPr>
          <a:lstStyle/>
          <a:p>
            <a:pPr marL="0" indent="0" algn="l">
              <a:buNone/>
            </a:pPr>
            <a:r>
              <a:rPr lang="es-ES" sz="2000" b="0" i="0" dirty="0" err="1">
                <a:effectLst/>
                <a:latin typeface="Calibri" panose="020F0502020204030204" pitchFamily="34" charset="0"/>
                <a:ea typeface="Calibri" panose="020F0502020204030204" pitchFamily="34" charset="0"/>
                <a:cs typeface="Calibri" panose="020F0502020204030204" pitchFamily="34" charset="0"/>
              </a:rPr>
              <a:t>Identified</a:t>
            </a:r>
            <a:r>
              <a:rPr lang="es-ES" sz="2000" b="0" i="0" dirty="0">
                <a:effectLst/>
                <a:latin typeface="Calibri" panose="020F0502020204030204" pitchFamily="34" charset="0"/>
                <a:ea typeface="Calibri" panose="020F0502020204030204" pitchFamily="34" charset="0"/>
                <a:cs typeface="Calibri" panose="020F0502020204030204" pitchFamily="34" charset="0"/>
              </a:rPr>
              <a:t>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launch</a:t>
            </a:r>
            <a:r>
              <a:rPr lang="es-ES" sz="2000" b="0" i="0" dirty="0">
                <a:effectLst/>
                <a:latin typeface="Calibri" panose="020F0502020204030204" pitchFamily="34" charset="0"/>
                <a:ea typeface="Calibri" panose="020F0502020204030204" pitchFamily="34" charset="0"/>
                <a:cs typeface="Calibri" panose="020F0502020204030204" pitchFamily="34" charset="0"/>
              </a:rPr>
              <a:t> sites:</a:t>
            </a:r>
          </a:p>
          <a:p>
            <a:pPr marL="0" indent="0" algn="l">
              <a:buNone/>
            </a:pPr>
            <a:r>
              <a:rPr lang="es-ES" sz="2000" b="0" i="0" dirty="0">
                <a:effectLst/>
                <a:latin typeface="Calibri" panose="020F0502020204030204" pitchFamily="34" charset="0"/>
                <a:ea typeface="Calibri" panose="020F0502020204030204" pitchFamily="34" charset="0"/>
                <a:cs typeface="Calibri" panose="020F0502020204030204" pitchFamily="34" charset="0"/>
              </a:rPr>
              <a:t>CCAFS SLC 40: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Launch</a:t>
            </a:r>
            <a:r>
              <a:rPr lang="es-ES" sz="2000" b="0" i="0" dirty="0">
                <a:effectLst/>
                <a:latin typeface="Calibri" panose="020F0502020204030204" pitchFamily="34" charset="0"/>
                <a:ea typeface="Calibri" panose="020F0502020204030204" pitchFamily="34" charset="0"/>
                <a:cs typeface="Calibri" panose="020F0502020204030204" pitchFamily="34" charset="0"/>
              </a:rPr>
              <a:t> site at Kennedy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Space</a:t>
            </a:r>
            <a:r>
              <a:rPr lang="es-ES" sz="2000" b="0" i="0" dirty="0">
                <a:effectLst/>
                <a:latin typeface="Calibri" panose="020F0502020204030204" pitchFamily="34" charset="0"/>
                <a:ea typeface="Calibri" panose="020F0502020204030204" pitchFamily="34" charset="0"/>
                <a:cs typeface="Calibri" panose="020F0502020204030204" pitchFamily="34" charset="0"/>
              </a:rPr>
              <a:t> Center, Florida.</a:t>
            </a:r>
          </a:p>
          <a:p>
            <a:pPr marL="0" indent="0" algn="l">
              <a:buNone/>
            </a:pPr>
            <a:r>
              <a:rPr lang="es-ES" sz="2000" b="0" i="0" dirty="0">
                <a:effectLst/>
                <a:latin typeface="Calibri" panose="020F0502020204030204" pitchFamily="34" charset="0"/>
                <a:ea typeface="Calibri" panose="020F0502020204030204" pitchFamily="34" charset="0"/>
                <a:cs typeface="Calibri" panose="020F0502020204030204" pitchFamily="34" charset="0"/>
              </a:rPr>
              <a:t>VAFB SLC 4E: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Launch</a:t>
            </a:r>
            <a:r>
              <a:rPr lang="es-ES" sz="2000" b="0" i="0" dirty="0">
                <a:effectLst/>
                <a:latin typeface="Calibri" panose="020F0502020204030204" pitchFamily="34" charset="0"/>
                <a:ea typeface="Calibri" panose="020F0502020204030204" pitchFamily="34" charset="0"/>
                <a:cs typeface="Calibri" panose="020F0502020204030204" pitchFamily="34" charset="0"/>
              </a:rPr>
              <a:t> site at Vandenberg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Space</a:t>
            </a:r>
            <a:r>
              <a:rPr lang="es-ES" sz="2000" b="0" i="0" dirty="0">
                <a:effectLst/>
                <a:latin typeface="Calibri" panose="020F0502020204030204" pitchFamily="34" charset="0"/>
                <a:ea typeface="Calibri" panose="020F0502020204030204" pitchFamily="34" charset="0"/>
                <a:cs typeface="Calibri" panose="020F0502020204030204" pitchFamily="34" charset="0"/>
              </a:rPr>
              <a:t>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Force</a:t>
            </a:r>
            <a:r>
              <a:rPr lang="es-ES" sz="2000" b="0" i="0" dirty="0">
                <a:effectLst/>
                <a:latin typeface="Calibri" panose="020F0502020204030204" pitchFamily="34" charset="0"/>
                <a:ea typeface="Calibri" panose="020F0502020204030204" pitchFamily="34" charset="0"/>
                <a:cs typeface="Calibri" panose="020F0502020204030204" pitchFamily="34" charset="0"/>
              </a:rPr>
              <a:t> Base, California.</a:t>
            </a:r>
          </a:p>
          <a:p>
            <a:pPr marL="0" indent="0" algn="l">
              <a:buNone/>
            </a:pPr>
            <a:r>
              <a:rPr lang="es-ES" sz="2000" b="0" i="0" dirty="0">
                <a:effectLst/>
                <a:latin typeface="Calibri" panose="020F0502020204030204" pitchFamily="34" charset="0"/>
                <a:ea typeface="Calibri" panose="020F0502020204030204" pitchFamily="34" charset="0"/>
                <a:cs typeface="Calibri" panose="020F0502020204030204" pitchFamily="34" charset="0"/>
              </a:rPr>
              <a:t>KSC LC 39A: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Launch</a:t>
            </a:r>
            <a:r>
              <a:rPr lang="es-ES" sz="2000" b="0" i="0" dirty="0">
                <a:effectLst/>
                <a:latin typeface="Calibri" panose="020F0502020204030204" pitchFamily="34" charset="0"/>
                <a:ea typeface="Calibri" panose="020F0502020204030204" pitchFamily="34" charset="0"/>
                <a:cs typeface="Calibri" panose="020F0502020204030204" pitchFamily="34" charset="0"/>
              </a:rPr>
              <a:t> site at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Launch</a:t>
            </a:r>
            <a:r>
              <a:rPr lang="es-ES" sz="2000" b="0" i="0" dirty="0">
                <a:effectLst/>
                <a:latin typeface="Calibri" panose="020F0502020204030204" pitchFamily="34" charset="0"/>
                <a:ea typeface="Calibri" panose="020F0502020204030204" pitchFamily="34" charset="0"/>
                <a:cs typeface="Calibri" panose="020F0502020204030204" pitchFamily="34" charset="0"/>
              </a:rPr>
              <a:t>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Complex</a:t>
            </a:r>
            <a:r>
              <a:rPr lang="es-ES" sz="2000" b="0" i="0" dirty="0">
                <a:effectLst/>
                <a:latin typeface="Calibri" panose="020F0502020204030204" pitchFamily="34" charset="0"/>
                <a:ea typeface="Calibri" panose="020F0502020204030204" pitchFamily="34" charset="0"/>
                <a:cs typeface="Calibri" panose="020F0502020204030204" pitchFamily="34" charset="0"/>
              </a:rPr>
              <a:t> 39A at Kennedy </a:t>
            </a:r>
            <a:r>
              <a:rPr lang="es-ES" sz="2000" b="0" i="0" dirty="0" err="1">
                <a:effectLst/>
                <a:latin typeface="Calibri" panose="020F0502020204030204" pitchFamily="34" charset="0"/>
                <a:ea typeface="Calibri" panose="020F0502020204030204" pitchFamily="34" charset="0"/>
                <a:cs typeface="Calibri" panose="020F0502020204030204" pitchFamily="34" charset="0"/>
              </a:rPr>
              <a:t>Space</a:t>
            </a:r>
            <a:r>
              <a:rPr lang="es-ES" sz="2000" b="0" i="0" dirty="0">
                <a:effectLst/>
                <a:latin typeface="Calibri" panose="020F0502020204030204" pitchFamily="34" charset="0"/>
                <a:ea typeface="Calibri" panose="020F0502020204030204" pitchFamily="34" charset="0"/>
                <a:cs typeface="Calibri" panose="020F0502020204030204" pitchFamily="34" charset="0"/>
              </a:rPr>
              <a:t> Center, Florida.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16" name="CuadroTexto 15">
            <a:extLst>
              <a:ext uri="{FF2B5EF4-FFF2-40B4-BE49-F238E27FC236}">
                <a16:creationId xmlns:a16="http://schemas.microsoft.com/office/drawing/2014/main" id="{C6690CBB-7822-437D-99C8-7930A585AFAF}"/>
              </a:ext>
            </a:extLst>
          </p:cNvPr>
          <p:cNvSpPr txBox="1"/>
          <p:nvPr/>
        </p:nvSpPr>
        <p:spPr>
          <a:xfrm>
            <a:off x="2621272" y="1443213"/>
            <a:ext cx="6093500" cy="1200329"/>
          </a:xfrm>
          <a:prstGeom prst="rect">
            <a:avLst/>
          </a:prstGeom>
          <a:noFill/>
        </p:spPr>
        <p:txBody>
          <a:bodyPr wrap="square">
            <a:spAutoFit/>
          </a:bodyPr>
          <a:lstStyle/>
          <a:p>
            <a:pPr algn="ctr"/>
            <a:r>
              <a:rPr lang="en-US" u="sng" dirty="0">
                <a:solidFill>
                  <a:srgbClr val="FF0000"/>
                </a:solidFill>
                <a:latin typeface="Consolas" panose="020B0609020204030204" pitchFamily="49" charset="0"/>
              </a:rPr>
              <a:t>SQL QUERY</a:t>
            </a:r>
            <a:br>
              <a:rPr lang="en-US" dirty="0">
                <a:solidFill>
                  <a:srgbClr val="FF0000"/>
                </a:solidFill>
                <a:latin typeface="Consolas" panose="020B0609020204030204" pitchFamily="49" charset="0"/>
              </a:rPr>
            </a:br>
            <a:br>
              <a:rPr lang="en-US" dirty="0">
                <a:solidFill>
                  <a:srgbClr val="FF0000"/>
                </a:solidFill>
                <a:latin typeface="Consolas" panose="020B0609020204030204" pitchFamily="49" charset="0"/>
              </a:rPr>
            </a:br>
            <a:r>
              <a:rPr lang="en-US" b="0" dirty="0">
                <a:solidFill>
                  <a:srgbClr val="FF0000"/>
                </a:solidFill>
                <a:effectLst/>
                <a:latin typeface="Consolas" panose="020B0609020204030204" pitchFamily="49" charset="0"/>
              </a:rPr>
              <a:t>SELECT DISTINCT "LAUNCH_SITE" AS "Launch Sites" FROM SPACEXTBL;</a:t>
            </a:r>
          </a:p>
        </p:txBody>
      </p:sp>
      <p:sp>
        <p:nvSpPr>
          <p:cNvPr id="20" name="Rectangle 13">
            <a:extLst>
              <a:ext uri="{FF2B5EF4-FFF2-40B4-BE49-F238E27FC236}">
                <a16:creationId xmlns:a16="http://schemas.microsoft.com/office/drawing/2014/main" id="{A288806B-CE90-4222-8F58-37D54654935A}"/>
              </a:ext>
            </a:extLst>
          </p:cNvPr>
          <p:cNvSpPr>
            <a:spLocks noChangeArrowheads="1"/>
          </p:cNvSpPr>
          <p:nvPr/>
        </p:nvSpPr>
        <p:spPr bwMode="auto">
          <a:xfrm>
            <a:off x="1540022" y="2913633"/>
            <a:ext cx="850442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2000" b="0" i="0" u="sng" strike="noStrike" cap="none" normalizeH="0" baseline="0" dirty="0">
                <a:ln>
                  <a:noFill/>
                </a:ln>
                <a:solidFill>
                  <a:schemeClr val="tx1"/>
                </a:solidFill>
                <a:effectLst/>
                <a:latin typeface="Consolas" panose="020B0609020204030204" pitchFamily="49" charset="0"/>
              </a:rPr>
              <a:t>PYTHON - PANDAS</a:t>
            </a:r>
            <a:br>
              <a:rPr kumimoji="0" lang="es-ES" altLang="es-ES" sz="2000" b="0" i="0" u="none" strike="noStrike" cap="none" normalizeH="0" baseline="0" dirty="0">
                <a:ln>
                  <a:noFill/>
                </a:ln>
                <a:solidFill>
                  <a:schemeClr val="tx1"/>
                </a:solidFill>
                <a:effectLst/>
                <a:latin typeface="Consolas" panose="020B0609020204030204" pitchFamily="49" charset="0"/>
              </a:rPr>
            </a:br>
            <a:br>
              <a:rPr kumimoji="0" lang="es-ES" altLang="es-ES" sz="2000" b="0" i="0" u="none" strike="noStrike" cap="none" normalizeH="0" baseline="0" dirty="0">
                <a:ln>
                  <a:noFill/>
                </a:ln>
                <a:solidFill>
                  <a:schemeClr val="tx1"/>
                </a:solidFill>
                <a:effectLst/>
                <a:latin typeface="Consolas" panose="020B0609020204030204" pitchFamily="49" charset="0"/>
              </a:rPr>
            </a:br>
            <a:r>
              <a:rPr kumimoji="0" lang="es-ES" altLang="es-ES" sz="2000" b="0" i="0" u="none" strike="noStrike" cap="none" normalizeH="0" baseline="0" dirty="0" err="1">
                <a:ln>
                  <a:noFill/>
                </a:ln>
                <a:solidFill>
                  <a:schemeClr val="tx1"/>
                </a:solidFill>
                <a:effectLst/>
                <a:latin typeface="Consolas" panose="020B0609020204030204" pitchFamily="49" charset="0"/>
              </a:rPr>
              <a:t>df</a:t>
            </a:r>
            <a:r>
              <a:rPr kumimoji="0" lang="es-ES" altLang="es-ES" sz="2000" b="0" i="0" u="none" strike="noStrike" cap="none" normalizeH="0" baseline="0" dirty="0">
                <a:ln>
                  <a:noFill/>
                </a:ln>
                <a:solidFill>
                  <a:schemeClr val="tx1"/>
                </a:solidFill>
                <a:effectLst/>
                <a:latin typeface="Consolas" panose="020B0609020204030204" pitchFamily="49" charset="0"/>
              </a:rPr>
              <a:t>['</a:t>
            </a:r>
            <a:r>
              <a:rPr kumimoji="0" lang="es-ES" altLang="es-ES" sz="2000" b="0" i="0" u="none" strike="noStrike" cap="none" normalizeH="0" baseline="0" dirty="0" err="1">
                <a:ln>
                  <a:noFill/>
                </a:ln>
                <a:solidFill>
                  <a:schemeClr val="tx1"/>
                </a:solidFill>
                <a:effectLst/>
                <a:latin typeface="Consolas" panose="020B0609020204030204" pitchFamily="49" charset="0"/>
              </a:rPr>
              <a:t>LaunchSite</a:t>
            </a:r>
            <a:r>
              <a:rPr kumimoji="0" lang="es-ES" altLang="es-ES" sz="2000" b="0" i="0" u="none" strike="noStrike" cap="none" normalizeH="0" baseline="0" dirty="0">
                <a:ln>
                  <a:noFill/>
                </a:ln>
                <a:solidFill>
                  <a:schemeClr val="tx1"/>
                </a:solidFill>
                <a:effectLst/>
                <a:latin typeface="Consolas" panose="020B0609020204030204" pitchFamily="49" charset="0"/>
              </a:rPr>
              <a:t>'].</a:t>
            </a:r>
            <a:r>
              <a:rPr kumimoji="0" lang="es-ES" altLang="es-ES" sz="2000" b="0" i="0" u="none" strike="noStrike" cap="none" normalizeH="0" baseline="0" dirty="0" err="1">
                <a:ln>
                  <a:noFill/>
                </a:ln>
                <a:solidFill>
                  <a:schemeClr val="tx1"/>
                </a:solidFill>
                <a:effectLst/>
                <a:latin typeface="Consolas" panose="020B0609020204030204" pitchFamily="49" charset="0"/>
              </a:rPr>
              <a:t>unique</a:t>
            </a:r>
            <a:r>
              <a:rPr kumimoji="0" lang="es-ES" altLang="es-ES" sz="2000" b="0" i="0" u="none" strike="noStrike" cap="none" normalizeH="0" baseline="0" dirty="0">
                <a:ln>
                  <a:noFill/>
                </a:ln>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93376" y="1499016"/>
            <a:ext cx="4341636" cy="1334125"/>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SELECT * FROM SPACEXTABLE </a:t>
            </a:r>
          </a:p>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WHERE </a:t>
            </a:r>
            <a:r>
              <a:rPr lang="en-US" sz="2200" dirty="0" err="1">
                <a:solidFill>
                  <a:schemeClr val="accent3">
                    <a:lumMod val="25000"/>
                  </a:schemeClr>
                </a:solidFill>
                <a:latin typeface="Consolas" panose="020B0609020204030204" pitchFamily="49" charset="0"/>
              </a:rPr>
              <a:t>Launch_Site</a:t>
            </a:r>
            <a:r>
              <a:rPr lang="en-US" sz="2200" dirty="0">
                <a:solidFill>
                  <a:schemeClr val="accent3">
                    <a:lumMod val="25000"/>
                  </a:schemeClr>
                </a:solidFill>
                <a:latin typeface="Consolas" panose="020B0609020204030204" pitchFamily="49" charset="0"/>
              </a:rPr>
              <a:t> LIKE 'CCA%’ </a:t>
            </a:r>
          </a:p>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a 1">
            <a:extLst>
              <a:ext uri="{FF2B5EF4-FFF2-40B4-BE49-F238E27FC236}">
                <a16:creationId xmlns:a16="http://schemas.microsoft.com/office/drawing/2014/main" id="{4463531C-64AB-468A-97E0-0DE524AC1B60}"/>
              </a:ext>
            </a:extLst>
          </p:cNvPr>
          <p:cNvGraphicFramePr>
            <a:graphicFrameLocks noGrp="1"/>
          </p:cNvGraphicFramePr>
          <p:nvPr>
            <p:extLst>
              <p:ext uri="{D42A27DB-BD31-4B8C-83A1-F6EECF244321}">
                <p14:modId xmlns:p14="http://schemas.microsoft.com/office/powerpoint/2010/main" val="787443562"/>
              </p:ext>
            </p:extLst>
          </p:nvPr>
        </p:nvGraphicFramePr>
        <p:xfrm>
          <a:off x="906394" y="2956005"/>
          <a:ext cx="10515600" cy="3069568"/>
        </p:xfrm>
        <a:graphic>
          <a:graphicData uri="http://schemas.openxmlformats.org/drawingml/2006/table">
            <a:tbl>
              <a:tblPr/>
              <a:tblGrid>
                <a:gridCol w="1051560">
                  <a:extLst>
                    <a:ext uri="{9D8B030D-6E8A-4147-A177-3AD203B41FA5}">
                      <a16:colId xmlns:a16="http://schemas.microsoft.com/office/drawing/2014/main" val="557414172"/>
                    </a:ext>
                  </a:extLst>
                </a:gridCol>
                <a:gridCol w="1051560">
                  <a:extLst>
                    <a:ext uri="{9D8B030D-6E8A-4147-A177-3AD203B41FA5}">
                      <a16:colId xmlns:a16="http://schemas.microsoft.com/office/drawing/2014/main" val="1256476116"/>
                    </a:ext>
                  </a:extLst>
                </a:gridCol>
                <a:gridCol w="1051560">
                  <a:extLst>
                    <a:ext uri="{9D8B030D-6E8A-4147-A177-3AD203B41FA5}">
                      <a16:colId xmlns:a16="http://schemas.microsoft.com/office/drawing/2014/main" val="270943227"/>
                    </a:ext>
                  </a:extLst>
                </a:gridCol>
                <a:gridCol w="1051560">
                  <a:extLst>
                    <a:ext uri="{9D8B030D-6E8A-4147-A177-3AD203B41FA5}">
                      <a16:colId xmlns:a16="http://schemas.microsoft.com/office/drawing/2014/main" val="203505074"/>
                    </a:ext>
                  </a:extLst>
                </a:gridCol>
                <a:gridCol w="1051560">
                  <a:extLst>
                    <a:ext uri="{9D8B030D-6E8A-4147-A177-3AD203B41FA5}">
                      <a16:colId xmlns:a16="http://schemas.microsoft.com/office/drawing/2014/main" val="1430609540"/>
                    </a:ext>
                  </a:extLst>
                </a:gridCol>
                <a:gridCol w="1051560">
                  <a:extLst>
                    <a:ext uri="{9D8B030D-6E8A-4147-A177-3AD203B41FA5}">
                      <a16:colId xmlns:a16="http://schemas.microsoft.com/office/drawing/2014/main" val="2073795699"/>
                    </a:ext>
                  </a:extLst>
                </a:gridCol>
                <a:gridCol w="1051560">
                  <a:extLst>
                    <a:ext uri="{9D8B030D-6E8A-4147-A177-3AD203B41FA5}">
                      <a16:colId xmlns:a16="http://schemas.microsoft.com/office/drawing/2014/main" val="2770329926"/>
                    </a:ext>
                  </a:extLst>
                </a:gridCol>
                <a:gridCol w="1051560">
                  <a:extLst>
                    <a:ext uri="{9D8B030D-6E8A-4147-A177-3AD203B41FA5}">
                      <a16:colId xmlns:a16="http://schemas.microsoft.com/office/drawing/2014/main" val="2941369540"/>
                    </a:ext>
                  </a:extLst>
                </a:gridCol>
                <a:gridCol w="1051560">
                  <a:extLst>
                    <a:ext uri="{9D8B030D-6E8A-4147-A177-3AD203B41FA5}">
                      <a16:colId xmlns:a16="http://schemas.microsoft.com/office/drawing/2014/main" val="997783596"/>
                    </a:ext>
                  </a:extLst>
                </a:gridCol>
                <a:gridCol w="1051560">
                  <a:extLst>
                    <a:ext uri="{9D8B030D-6E8A-4147-A177-3AD203B41FA5}">
                      <a16:colId xmlns:a16="http://schemas.microsoft.com/office/drawing/2014/main" val="1936763330"/>
                    </a:ext>
                  </a:extLst>
                </a:gridCol>
              </a:tblGrid>
              <a:tr h="372071">
                <a:tc>
                  <a:txBody>
                    <a:bodyPr/>
                    <a:lstStyle/>
                    <a:p>
                      <a:pPr algn="r" fontAlgn="ctr"/>
                      <a:r>
                        <a:rPr lang="es-ES" sz="1100" b="1">
                          <a:effectLst/>
                        </a:rPr>
                        <a:t>Date</a:t>
                      </a:r>
                    </a:p>
                  </a:txBody>
                  <a:tcPr marL="55786" marR="55786" marT="27893" marB="27893" anchor="ctr">
                    <a:lnL>
                      <a:noFill/>
                    </a:lnL>
                    <a:lnR>
                      <a:noFill/>
                    </a:lnR>
                    <a:lnT>
                      <a:noFill/>
                    </a:lnT>
                    <a:lnB>
                      <a:noFill/>
                    </a:lnB>
                    <a:solidFill>
                      <a:srgbClr val="FFFFFF"/>
                    </a:solidFill>
                  </a:tcPr>
                </a:tc>
                <a:tc>
                  <a:txBody>
                    <a:bodyPr/>
                    <a:lstStyle/>
                    <a:p>
                      <a:pPr algn="r" fontAlgn="ctr"/>
                      <a:r>
                        <a:rPr lang="es-ES" sz="1100" b="1">
                          <a:effectLst/>
                        </a:rPr>
                        <a:t>Time (UTC)</a:t>
                      </a:r>
                    </a:p>
                  </a:txBody>
                  <a:tcPr marL="55786" marR="55786" marT="27893" marB="27893" anchor="ctr">
                    <a:lnL>
                      <a:noFill/>
                    </a:lnL>
                    <a:lnR>
                      <a:noFill/>
                    </a:lnR>
                    <a:lnT>
                      <a:noFill/>
                    </a:lnT>
                    <a:lnB>
                      <a:noFill/>
                    </a:lnB>
                    <a:solidFill>
                      <a:srgbClr val="FFFFFF"/>
                    </a:solidFill>
                  </a:tcPr>
                </a:tc>
                <a:tc>
                  <a:txBody>
                    <a:bodyPr/>
                    <a:lstStyle/>
                    <a:p>
                      <a:pPr algn="r" fontAlgn="ctr"/>
                      <a:r>
                        <a:rPr lang="es-ES" sz="1100" b="1">
                          <a:effectLst/>
                        </a:rPr>
                        <a:t>Booster_Version</a:t>
                      </a:r>
                    </a:p>
                  </a:txBody>
                  <a:tcPr marL="55786" marR="55786" marT="27893" marB="27893" anchor="ctr">
                    <a:lnL>
                      <a:noFill/>
                    </a:lnL>
                    <a:lnR>
                      <a:noFill/>
                    </a:lnR>
                    <a:lnT>
                      <a:noFill/>
                    </a:lnT>
                    <a:lnB>
                      <a:noFill/>
                    </a:lnB>
                    <a:solidFill>
                      <a:srgbClr val="FFFFFF"/>
                    </a:solidFill>
                  </a:tcPr>
                </a:tc>
                <a:tc>
                  <a:txBody>
                    <a:bodyPr/>
                    <a:lstStyle/>
                    <a:p>
                      <a:pPr algn="r" fontAlgn="ctr"/>
                      <a:r>
                        <a:rPr lang="es-ES" sz="1100" b="1">
                          <a:effectLst/>
                        </a:rPr>
                        <a:t>Launch_Site</a:t>
                      </a:r>
                    </a:p>
                  </a:txBody>
                  <a:tcPr marL="55786" marR="55786" marT="27893" marB="27893" anchor="ctr">
                    <a:lnL>
                      <a:noFill/>
                    </a:lnL>
                    <a:lnR>
                      <a:noFill/>
                    </a:lnR>
                    <a:lnT>
                      <a:noFill/>
                    </a:lnT>
                    <a:lnB>
                      <a:noFill/>
                    </a:lnB>
                    <a:solidFill>
                      <a:srgbClr val="FFFFFF"/>
                    </a:solidFill>
                  </a:tcPr>
                </a:tc>
                <a:tc>
                  <a:txBody>
                    <a:bodyPr/>
                    <a:lstStyle/>
                    <a:p>
                      <a:pPr algn="r" fontAlgn="ctr"/>
                      <a:r>
                        <a:rPr lang="es-ES" sz="1100" b="1">
                          <a:effectLst/>
                        </a:rPr>
                        <a:t>Payload</a:t>
                      </a:r>
                    </a:p>
                  </a:txBody>
                  <a:tcPr marL="55786" marR="55786" marT="27893" marB="27893" anchor="ctr">
                    <a:lnL>
                      <a:noFill/>
                    </a:lnL>
                    <a:lnR>
                      <a:noFill/>
                    </a:lnR>
                    <a:lnT>
                      <a:noFill/>
                    </a:lnT>
                    <a:lnB>
                      <a:noFill/>
                    </a:lnB>
                    <a:solidFill>
                      <a:srgbClr val="FFFFFF"/>
                    </a:solidFill>
                  </a:tcPr>
                </a:tc>
                <a:tc>
                  <a:txBody>
                    <a:bodyPr/>
                    <a:lstStyle/>
                    <a:p>
                      <a:pPr algn="r" fontAlgn="ctr"/>
                      <a:r>
                        <a:rPr lang="es-ES" sz="1100" b="1">
                          <a:effectLst/>
                        </a:rPr>
                        <a:t>PAYLOAD_MASS__KG_</a:t>
                      </a:r>
                    </a:p>
                  </a:txBody>
                  <a:tcPr marL="55786" marR="55786" marT="27893" marB="27893" anchor="ctr">
                    <a:lnL>
                      <a:noFill/>
                    </a:lnL>
                    <a:lnR>
                      <a:noFill/>
                    </a:lnR>
                    <a:lnT>
                      <a:noFill/>
                    </a:lnT>
                    <a:lnB>
                      <a:noFill/>
                    </a:lnB>
                    <a:solidFill>
                      <a:srgbClr val="FFFFFF"/>
                    </a:solidFill>
                  </a:tcPr>
                </a:tc>
                <a:tc>
                  <a:txBody>
                    <a:bodyPr/>
                    <a:lstStyle/>
                    <a:p>
                      <a:pPr algn="r" fontAlgn="ctr"/>
                      <a:r>
                        <a:rPr lang="es-ES" sz="1100" b="1">
                          <a:effectLst/>
                        </a:rPr>
                        <a:t>Orbit</a:t>
                      </a:r>
                    </a:p>
                  </a:txBody>
                  <a:tcPr marL="55786" marR="55786" marT="27893" marB="27893" anchor="ctr">
                    <a:lnL>
                      <a:noFill/>
                    </a:lnL>
                    <a:lnR>
                      <a:noFill/>
                    </a:lnR>
                    <a:lnT>
                      <a:noFill/>
                    </a:lnT>
                    <a:lnB>
                      <a:noFill/>
                    </a:lnB>
                    <a:solidFill>
                      <a:srgbClr val="FFFFFF"/>
                    </a:solidFill>
                  </a:tcPr>
                </a:tc>
                <a:tc>
                  <a:txBody>
                    <a:bodyPr/>
                    <a:lstStyle/>
                    <a:p>
                      <a:pPr algn="r" fontAlgn="ctr"/>
                      <a:r>
                        <a:rPr lang="es-ES" sz="1100" b="1">
                          <a:effectLst/>
                        </a:rPr>
                        <a:t>Customer</a:t>
                      </a:r>
                    </a:p>
                  </a:txBody>
                  <a:tcPr marL="55786" marR="55786" marT="27893" marB="27893" anchor="ctr">
                    <a:lnL>
                      <a:noFill/>
                    </a:lnL>
                    <a:lnR>
                      <a:noFill/>
                    </a:lnR>
                    <a:lnT>
                      <a:noFill/>
                    </a:lnT>
                    <a:lnB>
                      <a:noFill/>
                    </a:lnB>
                    <a:solidFill>
                      <a:srgbClr val="FFFFFF"/>
                    </a:solidFill>
                  </a:tcPr>
                </a:tc>
                <a:tc>
                  <a:txBody>
                    <a:bodyPr/>
                    <a:lstStyle/>
                    <a:p>
                      <a:pPr algn="r" fontAlgn="ctr"/>
                      <a:r>
                        <a:rPr lang="es-ES" sz="1100" b="1">
                          <a:effectLst/>
                        </a:rPr>
                        <a:t>Mission_Outcome</a:t>
                      </a:r>
                    </a:p>
                  </a:txBody>
                  <a:tcPr marL="55786" marR="55786" marT="27893" marB="27893" anchor="ctr">
                    <a:lnL>
                      <a:noFill/>
                    </a:lnL>
                    <a:lnR>
                      <a:noFill/>
                    </a:lnR>
                    <a:lnT>
                      <a:noFill/>
                    </a:lnT>
                    <a:lnB>
                      <a:noFill/>
                    </a:lnB>
                    <a:solidFill>
                      <a:srgbClr val="FFFFFF"/>
                    </a:solidFill>
                  </a:tcPr>
                </a:tc>
                <a:tc>
                  <a:txBody>
                    <a:bodyPr/>
                    <a:lstStyle/>
                    <a:p>
                      <a:pPr algn="r" fontAlgn="ctr"/>
                      <a:r>
                        <a:rPr lang="es-ES" sz="1100" b="1">
                          <a:effectLst/>
                        </a:rPr>
                        <a:t>Landing_Outcome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4101960270"/>
                  </a:ext>
                </a:extLst>
              </a:tr>
              <a:tr h="594416">
                <a:tc>
                  <a:txBody>
                    <a:bodyPr/>
                    <a:lstStyle/>
                    <a:p>
                      <a:pPr algn="r" fontAlgn="ctr"/>
                      <a:r>
                        <a:rPr lang="es-ES" sz="1100">
                          <a:effectLst/>
                        </a:rPr>
                        <a:t>2010-06-04</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LEO</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642748884"/>
                  </a:ext>
                </a:extLst>
              </a:tr>
              <a:tr h="1040228">
                <a:tc>
                  <a:txBody>
                    <a:bodyPr/>
                    <a:lstStyle/>
                    <a:p>
                      <a:pPr algn="r" fontAlgn="ctr"/>
                      <a:r>
                        <a:rPr lang="es-ES" sz="1100">
                          <a:effectLst/>
                        </a:rPr>
                        <a:t>2010-12-08</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15:43:00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F9 v1.0 B0004</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NASA (COTS) NRO</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957359203"/>
                  </a:ext>
                </a:extLst>
              </a:tr>
              <a:tr h="372071">
                <a:tc>
                  <a:txBody>
                    <a:bodyPr/>
                    <a:lstStyle/>
                    <a:p>
                      <a:pPr algn="r" fontAlgn="ctr"/>
                      <a:r>
                        <a:rPr lang="es-ES" sz="1100">
                          <a:effectLst/>
                        </a:rPr>
                        <a:t>2012-05-22</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7:44:00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525</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852594865"/>
                  </a:ext>
                </a:extLst>
              </a:tr>
              <a:tr h="260431">
                <a:tc>
                  <a:txBody>
                    <a:bodyPr/>
                    <a:lstStyle/>
                    <a:p>
                      <a:pPr algn="r" fontAlgn="ctr"/>
                      <a:r>
                        <a:rPr lang="es-ES" sz="1100">
                          <a:effectLst/>
                        </a:rPr>
                        <a:t>2012-10-08</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0:35:00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F9 v1.0 B0006</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SpaceX CRS-1</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500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227626023"/>
                  </a:ext>
                </a:extLst>
              </a:tr>
              <a:tr h="260431">
                <a:tc>
                  <a:txBody>
                    <a:bodyPr/>
                    <a:lstStyle/>
                    <a:p>
                      <a:pPr algn="r" fontAlgn="ctr"/>
                      <a:r>
                        <a:rPr lang="es-ES" sz="1100">
                          <a:effectLst/>
                        </a:rPr>
                        <a:t>2013-03-01</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677</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s-E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s-ES" sz="1100" dirty="0">
                          <a:effectLst/>
                        </a:rPr>
                        <a:t>No </a:t>
                      </a:r>
                      <a:r>
                        <a:rPr lang="es-ES" sz="1100" dirty="0" err="1">
                          <a:effectLst/>
                        </a:rPr>
                        <a:t>attempt</a:t>
                      </a:r>
                      <a:endParaRPr lang="es-ES" sz="1100" dirty="0">
                        <a:effectLst/>
                      </a:endParaRP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473487913"/>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03340" y="1537637"/>
            <a:ext cx="8448941" cy="172704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SUM(PAYLOAD_MASS__KG_) AS TOTAL_PAYLOAD_MASS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SPACEXTABLE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a 1">
            <a:extLst>
              <a:ext uri="{FF2B5EF4-FFF2-40B4-BE49-F238E27FC236}">
                <a16:creationId xmlns:a16="http://schemas.microsoft.com/office/drawing/2014/main" id="{A8CE4EBF-C7C2-4EEF-95BA-11241F0D1442}"/>
              </a:ext>
            </a:extLst>
          </p:cNvPr>
          <p:cNvGraphicFramePr>
            <a:graphicFrameLocks noGrp="1"/>
          </p:cNvGraphicFramePr>
          <p:nvPr>
            <p:extLst>
              <p:ext uri="{D42A27DB-BD31-4B8C-83A1-F6EECF244321}">
                <p14:modId xmlns:p14="http://schemas.microsoft.com/office/powerpoint/2010/main" val="1543166143"/>
              </p:ext>
            </p:extLst>
          </p:nvPr>
        </p:nvGraphicFramePr>
        <p:xfrm>
          <a:off x="4656210" y="3692553"/>
          <a:ext cx="2743200" cy="731520"/>
        </p:xfrm>
        <a:graphic>
          <a:graphicData uri="http://schemas.openxmlformats.org/drawingml/2006/table">
            <a:tbl>
              <a:tblPr/>
              <a:tblGrid>
                <a:gridCol w="2743200">
                  <a:extLst>
                    <a:ext uri="{9D8B030D-6E8A-4147-A177-3AD203B41FA5}">
                      <a16:colId xmlns:a16="http://schemas.microsoft.com/office/drawing/2014/main" val="3068955488"/>
                    </a:ext>
                  </a:extLst>
                </a:gridCol>
              </a:tblGrid>
              <a:tr h="0">
                <a:tc>
                  <a:txBody>
                    <a:bodyPr/>
                    <a:lstStyle/>
                    <a:p>
                      <a:pPr algn="r" fontAlgn="ctr"/>
                      <a:r>
                        <a:rPr lang="es-ES" b="1">
                          <a:effectLst/>
                        </a:rPr>
                        <a:t>TOTAL_PAYLOAD_MASS</a:t>
                      </a:r>
                    </a:p>
                  </a:txBody>
                  <a:tcPr anchor="ctr">
                    <a:lnL>
                      <a:noFill/>
                    </a:lnL>
                    <a:lnR>
                      <a:noFill/>
                    </a:lnR>
                    <a:lnT>
                      <a:noFill/>
                    </a:lnT>
                    <a:lnB>
                      <a:noFill/>
                    </a:lnB>
                    <a:solidFill>
                      <a:srgbClr val="FFFFFF"/>
                    </a:solidFill>
                  </a:tcPr>
                </a:tc>
                <a:extLst>
                  <a:ext uri="{0D108BD9-81ED-4DB2-BD59-A6C34878D82A}">
                    <a16:rowId xmlns:a16="http://schemas.microsoft.com/office/drawing/2014/main" val="2157572044"/>
                  </a:ext>
                </a:extLst>
              </a:tr>
              <a:tr h="0">
                <a:tc>
                  <a:txBody>
                    <a:bodyPr/>
                    <a:lstStyle/>
                    <a:p>
                      <a:pPr algn="r" fontAlgn="ctr"/>
                      <a:r>
                        <a:rPr lang="es-ES"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318537907"/>
                  </a:ext>
                </a:extLst>
              </a:tr>
            </a:tbl>
          </a:graphicData>
        </a:graphic>
      </p:graphicFrame>
      <p:sp>
        <p:nvSpPr>
          <p:cNvPr id="7" name="CuadroTexto 6">
            <a:extLst>
              <a:ext uri="{FF2B5EF4-FFF2-40B4-BE49-F238E27FC236}">
                <a16:creationId xmlns:a16="http://schemas.microsoft.com/office/drawing/2014/main" id="{935094D7-2275-426F-A230-A7F6BB326742}"/>
              </a:ext>
            </a:extLst>
          </p:cNvPr>
          <p:cNvSpPr txBox="1"/>
          <p:nvPr/>
        </p:nvSpPr>
        <p:spPr>
          <a:xfrm>
            <a:off x="929390" y="4720198"/>
            <a:ext cx="10356221" cy="1200329"/>
          </a:xfrm>
          <a:prstGeom prst="rect">
            <a:avLst/>
          </a:prstGeom>
          <a:noFill/>
        </p:spPr>
        <p:txBody>
          <a:bodyPr wrap="square">
            <a:spAutoFit/>
          </a:bodyPr>
          <a:lstStyle/>
          <a:p>
            <a:r>
              <a:rPr lang="es-ES" sz="2400" dirty="0" err="1"/>
              <a:t>The</a:t>
            </a:r>
            <a:r>
              <a:rPr lang="es-ES" sz="2400" dirty="0"/>
              <a:t> </a:t>
            </a:r>
            <a:r>
              <a:rPr lang="es-ES" sz="2400" dirty="0" err="1"/>
              <a:t>query</a:t>
            </a:r>
            <a:r>
              <a:rPr lang="es-ES" sz="2400" dirty="0"/>
              <a:t> </a:t>
            </a:r>
            <a:r>
              <a:rPr lang="es-ES" sz="2400" dirty="0" err="1"/>
              <a:t>will</a:t>
            </a:r>
            <a:r>
              <a:rPr lang="es-ES" sz="2400" dirty="0"/>
              <a:t> </a:t>
            </a:r>
            <a:r>
              <a:rPr lang="es-ES" sz="2400" dirty="0" err="1"/>
              <a:t>return</a:t>
            </a:r>
            <a:r>
              <a:rPr lang="es-ES" sz="2400" dirty="0"/>
              <a:t> </a:t>
            </a:r>
            <a:r>
              <a:rPr lang="es-ES" sz="2400" dirty="0" err="1"/>
              <a:t>the</a:t>
            </a:r>
            <a:r>
              <a:rPr lang="es-ES" sz="2400" dirty="0"/>
              <a:t> total </a:t>
            </a:r>
            <a:r>
              <a:rPr lang="es-ES" sz="2400" dirty="0" err="1"/>
              <a:t>payload</a:t>
            </a:r>
            <a:r>
              <a:rPr lang="es-ES" sz="2400" dirty="0"/>
              <a:t> </a:t>
            </a:r>
            <a:r>
              <a:rPr lang="es-ES" sz="2400" dirty="0" err="1"/>
              <a:t>mass</a:t>
            </a:r>
            <a:r>
              <a:rPr lang="es-ES" sz="2400" dirty="0"/>
              <a:t> (in </a:t>
            </a:r>
            <a:r>
              <a:rPr lang="es-ES" sz="2400" dirty="0" err="1"/>
              <a:t>kilograms</a:t>
            </a:r>
            <a:r>
              <a:rPr lang="es-ES" sz="2400" dirty="0"/>
              <a:t>) </a:t>
            </a:r>
            <a:r>
              <a:rPr lang="es-ES" sz="2400" dirty="0" err="1"/>
              <a:t>carried</a:t>
            </a:r>
            <a:r>
              <a:rPr lang="es-ES" sz="2400" dirty="0"/>
              <a:t> </a:t>
            </a:r>
            <a:r>
              <a:rPr lang="es-ES" sz="2400" dirty="0" err="1"/>
              <a:t>by</a:t>
            </a:r>
            <a:r>
              <a:rPr lang="es-ES" sz="2400" dirty="0"/>
              <a:t> </a:t>
            </a:r>
            <a:r>
              <a:rPr lang="es-ES" sz="2400" dirty="0" err="1"/>
              <a:t>boosters</a:t>
            </a:r>
            <a:r>
              <a:rPr lang="es-ES" sz="2400" dirty="0"/>
              <a:t> </a:t>
            </a:r>
            <a:r>
              <a:rPr lang="es-ES" sz="2400" dirty="0" err="1"/>
              <a:t>launched</a:t>
            </a:r>
            <a:r>
              <a:rPr lang="es-ES" sz="2400" dirty="0"/>
              <a:t> </a:t>
            </a:r>
            <a:r>
              <a:rPr lang="es-ES" sz="2400" dirty="0" err="1"/>
              <a:t>for</a:t>
            </a:r>
            <a:r>
              <a:rPr lang="es-ES" sz="2400" dirty="0"/>
              <a:t> NASA (CRS). </a:t>
            </a:r>
            <a:r>
              <a:rPr lang="es-ES" sz="2400" dirty="0" err="1"/>
              <a:t>It</a:t>
            </a:r>
            <a:r>
              <a:rPr lang="es-ES" sz="2400" dirty="0"/>
              <a:t> </a:t>
            </a:r>
            <a:r>
              <a:rPr lang="es-ES" sz="2400" dirty="0" err="1"/>
              <a:t>means</a:t>
            </a:r>
            <a:r>
              <a:rPr lang="es-ES" sz="2400" dirty="0"/>
              <a:t> </a:t>
            </a:r>
            <a:r>
              <a:rPr lang="es-ES" sz="2400" dirty="0" err="1"/>
              <a:t>that</a:t>
            </a:r>
            <a:r>
              <a:rPr lang="es-ES" sz="2400" dirty="0"/>
              <a:t> </a:t>
            </a:r>
            <a:r>
              <a:rPr lang="es-ES" sz="2400" dirty="0" err="1"/>
              <a:t>boosters</a:t>
            </a:r>
            <a:r>
              <a:rPr lang="es-ES" sz="2400" dirty="0"/>
              <a:t> </a:t>
            </a:r>
            <a:r>
              <a:rPr lang="es-ES" sz="2400" dirty="0" err="1"/>
              <a:t>for</a:t>
            </a:r>
            <a:r>
              <a:rPr lang="es-ES" sz="2400" dirty="0"/>
              <a:t> NASA (CRS) </a:t>
            </a:r>
            <a:r>
              <a:rPr lang="es-ES" sz="2400" dirty="0" err="1"/>
              <a:t>have</a:t>
            </a:r>
            <a:r>
              <a:rPr lang="es-ES" sz="2400" dirty="0"/>
              <a:t> </a:t>
            </a:r>
            <a:r>
              <a:rPr lang="es-ES" sz="2400" dirty="0" err="1"/>
              <a:t>carried</a:t>
            </a:r>
            <a:r>
              <a:rPr lang="es-ES" sz="2400" dirty="0"/>
              <a:t> a cumulative </a:t>
            </a:r>
            <a:r>
              <a:rPr lang="es-ES" sz="2400" dirty="0" err="1"/>
              <a:t>payload</a:t>
            </a:r>
            <a:r>
              <a:rPr lang="es-ES" sz="2400" dirty="0"/>
              <a:t> </a:t>
            </a:r>
            <a:r>
              <a:rPr lang="es-ES" sz="2400" dirty="0" err="1"/>
              <a:t>mass</a:t>
            </a:r>
            <a:r>
              <a:rPr lang="es-ES" sz="2400" dirty="0"/>
              <a:t> </a:t>
            </a:r>
            <a:r>
              <a:rPr lang="es-ES" sz="2400" dirty="0" err="1"/>
              <a:t>of</a:t>
            </a:r>
            <a:r>
              <a:rPr lang="es-ES" sz="2400" dirty="0"/>
              <a:t> 45,596 kg.</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uadroTexto 5">
            <a:extLst>
              <a:ext uri="{FF2B5EF4-FFF2-40B4-BE49-F238E27FC236}">
                <a16:creationId xmlns:a16="http://schemas.microsoft.com/office/drawing/2014/main" id="{A8FA48B8-235A-4AE7-AB39-086F485F6903}"/>
              </a:ext>
            </a:extLst>
          </p:cNvPr>
          <p:cNvSpPr txBox="1"/>
          <p:nvPr/>
        </p:nvSpPr>
        <p:spPr>
          <a:xfrm>
            <a:off x="2425283" y="1894642"/>
            <a:ext cx="7341433" cy="1107996"/>
          </a:xfrm>
          <a:prstGeom prst="rect">
            <a:avLst/>
          </a:prstGeom>
          <a:noFill/>
        </p:spPr>
        <p:txBody>
          <a:bodyPr wrap="square">
            <a:spAutoFit/>
          </a:bodyPr>
          <a:lstStyle/>
          <a:p>
            <a:r>
              <a:rPr lang="es-ES" sz="2200" dirty="0"/>
              <a:t>SELECT AVG(PAYLOAD_MASS__KG_) AS AVG_PAYLOAD_MASS </a:t>
            </a:r>
          </a:p>
          <a:p>
            <a:r>
              <a:rPr lang="es-ES" sz="2200" dirty="0"/>
              <a:t>FROM SPACEXTABLE </a:t>
            </a:r>
          </a:p>
          <a:p>
            <a:r>
              <a:rPr lang="es-ES" sz="2200" dirty="0"/>
              <a:t>WHERE BOOSTER_VERSION LIKE '%F9 v1.1%';</a:t>
            </a:r>
          </a:p>
        </p:txBody>
      </p:sp>
      <p:graphicFrame>
        <p:nvGraphicFramePr>
          <p:cNvPr id="8" name="Tabla 7">
            <a:extLst>
              <a:ext uri="{FF2B5EF4-FFF2-40B4-BE49-F238E27FC236}">
                <a16:creationId xmlns:a16="http://schemas.microsoft.com/office/drawing/2014/main" id="{1D90F78E-F359-4B21-92E9-A6EDD91BCCD5}"/>
              </a:ext>
            </a:extLst>
          </p:cNvPr>
          <p:cNvGraphicFramePr>
            <a:graphicFrameLocks noGrp="1"/>
          </p:cNvGraphicFramePr>
          <p:nvPr>
            <p:extLst>
              <p:ext uri="{D42A27DB-BD31-4B8C-83A1-F6EECF244321}">
                <p14:modId xmlns:p14="http://schemas.microsoft.com/office/powerpoint/2010/main" val="1360678894"/>
              </p:ext>
            </p:extLst>
          </p:nvPr>
        </p:nvGraphicFramePr>
        <p:xfrm>
          <a:off x="4873568" y="3298463"/>
          <a:ext cx="2308486" cy="731520"/>
        </p:xfrm>
        <a:graphic>
          <a:graphicData uri="http://schemas.openxmlformats.org/drawingml/2006/table">
            <a:tbl>
              <a:tblPr/>
              <a:tblGrid>
                <a:gridCol w="2308486">
                  <a:extLst>
                    <a:ext uri="{9D8B030D-6E8A-4147-A177-3AD203B41FA5}">
                      <a16:colId xmlns:a16="http://schemas.microsoft.com/office/drawing/2014/main" val="2883123637"/>
                    </a:ext>
                  </a:extLst>
                </a:gridCol>
              </a:tblGrid>
              <a:tr h="0">
                <a:tc>
                  <a:txBody>
                    <a:bodyPr/>
                    <a:lstStyle/>
                    <a:p>
                      <a:pPr algn="r" fontAlgn="ctr"/>
                      <a:r>
                        <a:rPr lang="es-ES" b="1">
                          <a:effectLst/>
                        </a:rPr>
                        <a:t>AVG_PAYLOAD_MASS</a:t>
                      </a:r>
                    </a:p>
                  </a:txBody>
                  <a:tcPr anchor="ctr">
                    <a:lnL>
                      <a:noFill/>
                    </a:lnL>
                    <a:lnR>
                      <a:noFill/>
                    </a:lnR>
                    <a:lnT>
                      <a:noFill/>
                    </a:lnT>
                    <a:lnB>
                      <a:noFill/>
                    </a:lnB>
                    <a:solidFill>
                      <a:srgbClr val="FFFFFF"/>
                    </a:solidFill>
                  </a:tcPr>
                </a:tc>
                <a:extLst>
                  <a:ext uri="{0D108BD9-81ED-4DB2-BD59-A6C34878D82A}">
                    <a16:rowId xmlns:a16="http://schemas.microsoft.com/office/drawing/2014/main" val="2394502107"/>
                  </a:ext>
                </a:extLst>
              </a:tr>
              <a:tr h="0">
                <a:tc>
                  <a:txBody>
                    <a:bodyPr/>
                    <a:lstStyle/>
                    <a:p>
                      <a:pPr algn="r" fontAlgn="ctr"/>
                      <a:r>
                        <a:rPr lang="es-ES" dirty="0">
                          <a:effectLst/>
                        </a:rPr>
                        <a:t>2534.6666666666665</a:t>
                      </a:r>
                    </a:p>
                  </a:txBody>
                  <a:tcPr anchor="ctr">
                    <a:lnL>
                      <a:noFill/>
                    </a:lnL>
                    <a:lnR>
                      <a:noFill/>
                    </a:lnR>
                    <a:lnT>
                      <a:noFill/>
                    </a:lnT>
                    <a:lnB>
                      <a:noFill/>
                    </a:lnB>
                    <a:solidFill>
                      <a:srgbClr val="FFFFFF"/>
                    </a:solidFill>
                  </a:tcPr>
                </a:tc>
                <a:extLst>
                  <a:ext uri="{0D108BD9-81ED-4DB2-BD59-A6C34878D82A}">
                    <a16:rowId xmlns:a16="http://schemas.microsoft.com/office/drawing/2014/main" val="1579027021"/>
                  </a:ext>
                </a:extLst>
              </a:tr>
            </a:tbl>
          </a:graphicData>
        </a:graphic>
      </p:graphicFrame>
      <p:sp>
        <p:nvSpPr>
          <p:cNvPr id="12" name="Rectangle 4">
            <a:extLst>
              <a:ext uri="{FF2B5EF4-FFF2-40B4-BE49-F238E27FC236}">
                <a16:creationId xmlns:a16="http://schemas.microsoft.com/office/drawing/2014/main" id="{641CC6F6-5BEC-4BBF-A1D5-300619204AF8}"/>
              </a:ext>
            </a:extLst>
          </p:cNvPr>
          <p:cNvSpPr>
            <a:spLocks noChangeArrowheads="1"/>
          </p:cNvSpPr>
          <p:nvPr/>
        </p:nvSpPr>
        <p:spPr bwMode="auto">
          <a:xfrm>
            <a:off x="1778927" y="4438365"/>
            <a:ext cx="849776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200" b="0" i="0" u="none" strike="noStrike" cap="none" normalizeH="0" baseline="0" dirty="0" err="1">
                <a:ln>
                  <a:noFill/>
                </a:ln>
                <a:solidFill>
                  <a:schemeClr val="tx1"/>
                </a:solidFill>
                <a:effectLst/>
                <a:latin typeface="fkGroteskNeue"/>
              </a:rPr>
              <a:t>The</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query</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will</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return</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the</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average</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payload</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mass</a:t>
            </a:r>
            <a:r>
              <a:rPr kumimoji="0" lang="es-ES" altLang="es-ES" sz="2200" b="0" i="0" u="none" strike="noStrike" cap="none" normalizeH="0" baseline="0" dirty="0">
                <a:ln>
                  <a:noFill/>
                </a:ln>
                <a:solidFill>
                  <a:schemeClr val="tx1"/>
                </a:solidFill>
                <a:effectLst/>
                <a:latin typeface="fkGroteskNeue"/>
              </a:rPr>
              <a:t> (in </a:t>
            </a:r>
            <a:r>
              <a:rPr kumimoji="0" lang="es-ES" altLang="es-ES" sz="2200" b="0" i="0" u="none" strike="noStrike" cap="none" normalizeH="0" baseline="0" dirty="0" err="1">
                <a:ln>
                  <a:noFill/>
                </a:ln>
                <a:solidFill>
                  <a:schemeClr val="tx1"/>
                </a:solidFill>
                <a:effectLst/>
                <a:latin typeface="fkGroteskNeue"/>
              </a:rPr>
              <a:t>kilograms</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carried</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by</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the</a:t>
            </a:r>
            <a:r>
              <a:rPr kumimoji="0" lang="es-ES" altLang="es-ES" sz="2200" b="0" i="0" u="none" strike="noStrike" cap="none" normalizeH="0" baseline="0" dirty="0">
                <a:ln>
                  <a:noFill/>
                </a:ln>
                <a:solidFill>
                  <a:schemeClr val="tx1"/>
                </a:solidFill>
                <a:effectLst/>
                <a:latin typeface="fkGroteskNeue"/>
              </a:rPr>
              <a:t> F9 v1.1 </a:t>
            </a:r>
            <a:r>
              <a:rPr kumimoji="0" lang="es-ES" altLang="es-ES" sz="2200" b="0" i="0" u="none" strike="noStrike" cap="none" normalizeH="0" baseline="0" dirty="0" err="1">
                <a:ln>
                  <a:noFill/>
                </a:ln>
                <a:solidFill>
                  <a:schemeClr val="tx1"/>
                </a:solidFill>
                <a:effectLst/>
                <a:latin typeface="fkGroteskNeue"/>
              </a:rPr>
              <a:t>booster</a:t>
            </a:r>
            <a:r>
              <a:rPr kumimoji="0" lang="es-ES" altLang="es-ES" sz="2200" b="0" i="0" u="none" strike="noStrike" cap="none" normalizeH="0" baseline="0" dirty="0">
                <a:ln>
                  <a:noFill/>
                </a:ln>
                <a:solidFill>
                  <a:schemeClr val="tx1"/>
                </a:solidFill>
                <a:effectLst/>
                <a:latin typeface="fkGroteskNeue"/>
              </a:rPr>
              <a:t>. </a:t>
            </a:r>
            <a:r>
              <a:rPr lang="es-ES" altLang="es-ES" sz="2200" dirty="0" err="1">
                <a:latin typeface="fkGroteskNeue"/>
              </a:rPr>
              <a:t>I</a:t>
            </a:r>
            <a:r>
              <a:rPr kumimoji="0" lang="es-ES" altLang="es-ES" sz="2200" b="0" i="0" u="none" strike="noStrike" cap="none" normalizeH="0" baseline="0" dirty="0" err="1">
                <a:ln>
                  <a:noFill/>
                </a:ln>
                <a:solidFill>
                  <a:schemeClr val="tx1"/>
                </a:solidFill>
                <a:effectLst/>
                <a:latin typeface="fkGroteskNeue"/>
              </a:rPr>
              <a:t>t</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means</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that</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the</a:t>
            </a:r>
            <a:r>
              <a:rPr kumimoji="0" lang="es-ES" altLang="es-ES" sz="2200" b="0" i="0" u="none" strike="noStrike" cap="none" normalizeH="0" baseline="0" dirty="0">
                <a:ln>
                  <a:noFill/>
                </a:ln>
                <a:solidFill>
                  <a:schemeClr val="tx1"/>
                </a:solidFill>
                <a:effectLst/>
                <a:latin typeface="fkGroteskNeue"/>
              </a:rPr>
              <a:t> F9 v1.1 </a:t>
            </a:r>
            <a:r>
              <a:rPr kumimoji="0" lang="es-ES" altLang="es-ES" sz="2200" b="0" i="0" u="none" strike="noStrike" cap="none" normalizeH="0" baseline="0" dirty="0" err="1">
                <a:ln>
                  <a:noFill/>
                </a:ln>
                <a:solidFill>
                  <a:schemeClr val="tx1"/>
                </a:solidFill>
                <a:effectLst/>
                <a:latin typeface="fkGroteskNeue"/>
              </a:rPr>
              <a:t>booster</a:t>
            </a:r>
            <a:r>
              <a:rPr kumimoji="0" lang="es-ES" altLang="es-ES" sz="2200" b="0" i="0" u="none" strike="noStrike" cap="none" normalizeH="0" baseline="0" dirty="0">
                <a:ln>
                  <a:noFill/>
                </a:ln>
                <a:solidFill>
                  <a:schemeClr val="tx1"/>
                </a:solidFill>
                <a:effectLst/>
                <a:latin typeface="fkGroteskNeue"/>
              </a:rPr>
              <a:t> has </a:t>
            </a:r>
            <a:r>
              <a:rPr kumimoji="0" lang="es-ES" altLang="es-ES" sz="2200" b="0" i="0" u="none" strike="noStrike" cap="none" normalizeH="0" baseline="0" dirty="0" err="1">
                <a:ln>
                  <a:noFill/>
                </a:ln>
                <a:solidFill>
                  <a:schemeClr val="tx1"/>
                </a:solidFill>
                <a:effectLst/>
                <a:latin typeface="fkGroteskNeue"/>
              </a:rPr>
              <a:t>carried</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an</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average</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payload</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mass</a:t>
            </a:r>
            <a:r>
              <a:rPr kumimoji="0" lang="es-ES" altLang="es-ES" sz="2200" b="0" i="0" u="none" strike="noStrike" cap="none" normalizeH="0" baseline="0" dirty="0">
                <a:ln>
                  <a:noFill/>
                </a:ln>
                <a:solidFill>
                  <a:schemeClr val="tx1"/>
                </a:solidFill>
                <a:effectLst/>
                <a:latin typeface="fkGroteskNeue"/>
              </a:rPr>
              <a:t> </a:t>
            </a:r>
            <a:r>
              <a:rPr kumimoji="0" lang="es-ES" altLang="es-ES" sz="2200" b="0" i="0" u="none" strike="noStrike" cap="none" normalizeH="0" baseline="0" dirty="0" err="1">
                <a:ln>
                  <a:noFill/>
                </a:ln>
                <a:solidFill>
                  <a:schemeClr val="tx1"/>
                </a:solidFill>
                <a:effectLst/>
                <a:latin typeface="fkGroteskNeue"/>
              </a:rPr>
              <a:t>of</a:t>
            </a:r>
            <a:r>
              <a:rPr kumimoji="0" lang="es-ES" altLang="es-ES" sz="2200" b="0" i="0" u="none" strike="noStrike" cap="none" normalizeH="0" baseline="0" dirty="0">
                <a:ln>
                  <a:noFill/>
                </a:ln>
                <a:solidFill>
                  <a:schemeClr val="tx1"/>
                </a:solidFill>
                <a:effectLst/>
                <a:latin typeface="fkGroteskNeue"/>
              </a:rPr>
              <a:t> 2,534.7 kg.</a:t>
            </a:r>
            <a:r>
              <a:rPr kumimoji="0" lang="es-ES" altLang="es-ES" sz="22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4882" y="4224050"/>
            <a:ext cx="10022908" cy="2095299"/>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rPr>
              <a:t>The query will return the date of the first successful landing on a ground pad. It means that the first successful ground pad landing occurred on December 22, 2015.</a:t>
            </a:r>
            <a:br>
              <a:rPr lang="en-US" sz="2200" dirty="0">
                <a:solidFill>
                  <a:schemeClr val="accent3">
                    <a:lumMod val="25000"/>
                  </a:schemeClr>
                </a:solidFill>
              </a:rPr>
            </a:br>
            <a:r>
              <a:rPr lang="en-US" sz="2200" dirty="0">
                <a:solidFill>
                  <a:schemeClr val="accent3">
                    <a:lumMod val="25000"/>
                  </a:schemeClr>
                </a:solidFill>
              </a:rPr>
              <a:t>This query identifies the historic moment when SpaceX achieved its first successful landing of a Falcon 9 booster on a ground pad. This milestone marked a significant step in SpaceX's efforts to develop reusable rocket technology, reducing the cost of spaceflight and paving the way for more sustainable exploration.</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uadroTexto 5">
            <a:extLst>
              <a:ext uri="{FF2B5EF4-FFF2-40B4-BE49-F238E27FC236}">
                <a16:creationId xmlns:a16="http://schemas.microsoft.com/office/drawing/2014/main" id="{1CD09FEB-EA1F-4CA1-A9A5-517478586940}"/>
              </a:ext>
            </a:extLst>
          </p:cNvPr>
          <p:cNvSpPr txBox="1"/>
          <p:nvPr/>
        </p:nvSpPr>
        <p:spPr>
          <a:xfrm>
            <a:off x="2470254" y="1852402"/>
            <a:ext cx="7251492" cy="1107996"/>
          </a:xfrm>
          <a:prstGeom prst="rect">
            <a:avLst/>
          </a:prstGeom>
          <a:noFill/>
        </p:spPr>
        <p:txBody>
          <a:bodyPr wrap="square">
            <a:spAutoFit/>
          </a:bodyPr>
          <a:lstStyle/>
          <a:p>
            <a:r>
              <a:rPr lang="en-US" sz="2200" dirty="0"/>
              <a:t>SELECT MIN(Date) AS FIRST_SUCCESSFUL_GROUND_LANDING </a:t>
            </a:r>
          </a:p>
          <a:p>
            <a:r>
              <a:rPr lang="en-US" sz="2200" dirty="0"/>
              <a:t>FROM SPACEXTABLE </a:t>
            </a:r>
          </a:p>
          <a:p>
            <a:r>
              <a:rPr lang="en-US" sz="2200" dirty="0"/>
              <a:t>WHERE </a:t>
            </a:r>
            <a:r>
              <a:rPr lang="en-US" sz="2200" dirty="0" err="1"/>
              <a:t>Landing_Outcome</a:t>
            </a:r>
            <a:r>
              <a:rPr lang="en-US" sz="2200" dirty="0"/>
              <a:t> = 'Success (ground pad)';</a:t>
            </a:r>
          </a:p>
        </p:txBody>
      </p:sp>
      <p:graphicFrame>
        <p:nvGraphicFramePr>
          <p:cNvPr id="7" name="Tabla 6">
            <a:extLst>
              <a:ext uri="{FF2B5EF4-FFF2-40B4-BE49-F238E27FC236}">
                <a16:creationId xmlns:a16="http://schemas.microsoft.com/office/drawing/2014/main" id="{45F3E23F-3CEA-4079-A354-06957511629E}"/>
              </a:ext>
            </a:extLst>
          </p:cNvPr>
          <p:cNvGraphicFramePr>
            <a:graphicFrameLocks noGrp="1"/>
          </p:cNvGraphicFramePr>
          <p:nvPr>
            <p:extLst>
              <p:ext uri="{D42A27DB-BD31-4B8C-83A1-F6EECF244321}">
                <p14:modId xmlns:p14="http://schemas.microsoft.com/office/powerpoint/2010/main" val="1353931517"/>
              </p:ext>
            </p:extLst>
          </p:nvPr>
        </p:nvGraphicFramePr>
        <p:xfrm>
          <a:off x="3840861" y="3229177"/>
          <a:ext cx="3993630" cy="731520"/>
        </p:xfrm>
        <a:graphic>
          <a:graphicData uri="http://schemas.openxmlformats.org/drawingml/2006/table">
            <a:tbl>
              <a:tblPr/>
              <a:tblGrid>
                <a:gridCol w="3993630">
                  <a:extLst>
                    <a:ext uri="{9D8B030D-6E8A-4147-A177-3AD203B41FA5}">
                      <a16:colId xmlns:a16="http://schemas.microsoft.com/office/drawing/2014/main" val="2799013912"/>
                    </a:ext>
                  </a:extLst>
                </a:gridCol>
              </a:tblGrid>
              <a:tr h="0">
                <a:tc>
                  <a:txBody>
                    <a:bodyPr/>
                    <a:lstStyle/>
                    <a:p>
                      <a:pPr algn="r" fontAlgn="ctr"/>
                      <a:r>
                        <a:rPr lang="es-ES" b="1">
                          <a:effectLst/>
                        </a:rPr>
                        <a:t>FIRST_SUCCESSFUL_GROUND_LANDING</a:t>
                      </a:r>
                    </a:p>
                  </a:txBody>
                  <a:tcPr anchor="ctr">
                    <a:lnL>
                      <a:noFill/>
                    </a:lnL>
                    <a:lnR>
                      <a:noFill/>
                    </a:lnR>
                    <a:lnT>
                      <a:noFill/>
                    </a:lnT>
                    <a:lnB>
                      <a:noFill/>
                    </a:lnB>
                    <a:solidFill>
                      <a:srgbClr val="FFFFFF"/>
                    </a:solidFill>
                  </a:tcPr>
                </a:tc>
                <a:extLst>
                  <a:ext uri="{0D108BD9-81ED-4DB2-BD59-A6C34878D82A}">
                    <a16:rowId xmlns:a16="http://schemas.microsoft.com/office/drawing/2014/main" val="2266640756"/>
                  </a:ext>
                </a:extLst>
              </a:tr>
              <a:tr h="0">
                <a:tc>
                  <a:txBody>
                    <a:bodyPr/>
                    <a:lstStyle/>
                    <a:p>
                      <a:pPr algn="r" fontAlgn="ctr"/>
                      <a:r>
                        <a:rPr lang="es-ES"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2710229734"/>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9906" y="4558836"/>
            <a:ext cx="9745589" cy="146673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rPr>
              <a:t>The query will return a list of booster versions that meet the specified criteria. </a:t>
            </a:r>
          </a:p>
          <a:p>
            <a:pPr marL="0" indent="0">
              <a:lnSpc>
                <a:spcPct val="100000"/>
              </a:lnSpc>
              <a:spcBef>
                <a:spcPts val="1400"/>
              </a:spcBef>
              <a:buNone/>
            </a:pPr>
            <a:r>
              <a:rPr lang="en-US" sz="2200" dirty="0">
                <a:solidFill>
                  <a:schemeClr val="accent3">
                    <a:lumMod val="25000"/>
                  </a:schemeClr>
                </a:solidFill>
              </a:rPr>
              <a:t>This query identifies reusable boosters that successfully landed on drone ships while carrying payloads in the mid-range mass category (4000–6000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uadroTexto 5">
            <a:extLst>
              <a:ext uri="{FF2B5EF4-FFF2-40B4-BE49-F238E27FC236}">
                <a16:creationId xmlns:a16="http://schemas.microsoft.com/office/drawing/2014/main" id="{9A8D77D3-080E-4534-969C-6ECF491F05A0}"/>
              </a:ext>
            </a:extLst>
          </p:cNvPr>
          <p:cNvSpPr txBox="1"/>
          <p:nvPr/>
        </p:nvSpPr>
        <p:spPr>
          <a:xfrm>
            <a:off x="945630" y="1926034"/>
            <a:ext cx="5150370" cy="2123658"/>
          </a:xfrm>
          <a:prstGeom prst="rect">
            <a:avLst/>
          </a:prstGeom>
          <a:noFill/>
        </p:spPr>
        <p:txBody>
          <a:bodyPr wrap="square">
            <a:spAutoFit/>
          </a:bodyPr>
          <a:lstStyle/>
          <a:p>
            <a:r>
              <a:rPr lang="es-ES" sz="2200" dirty="0"/>
              <a:t>SELECT DISTINCT BOOSTER_VERSION </a:t>
            </a:r>
          </a:p>
          <a:p>
            <a:r>
              <a:rPr lang="es-ES" sz="2200" dirty="0"/>
              <a:t>FROM SPACEXTABLE </a:t>
            </a:r>
          </a:p>
          <a:p>
            <a:r>
              <a:rPr lang="es-ES" sz="2200" dirty="0"/>
              <a:t>WHERE </a:t>
            </a:r>
            <a:r>
              <a:rPr lang="es-ES" sz="2200" dirty="0" err="1"/>
              <a:t>Landing_Outcome</a:t>
            </a:r>
            <a:r>
              <a:rPr lang="es-ES" sz="2200" dirty="0"/>
              <a:t> = '</a:t>
            </a:r>
            <a:r>
              <a:rPr lang="es-ES" sz="2200" dirty="0" err="1"/>
              <a:t>Success</a:t>
            </a:r>
            <a:r>
              <a:rPr lang="es-ES" sz="2200" dirty="0"/>
              <a:t> (</a:t>
            </a:r>
            <a:r>
              <a:rPr lang="es-ES" sz="2200" dirty="0" err="1"/>
              <a:t>drone</a:t>
            </a:r>
            <a:r>
              <a:rPr lang="es-ES" sz="2200" dirty="0"/>
              <a:t> </a:t>
            </a:r>
            <a:r>
              <a:rPr lang="es-ES" sz="2200" dirty="0" err="1"/>
              <a:t>ship</a:t>
            </a:r>
            <a:r>
              <a:rPr lang="es-ES" sz="2200" dirty="0"/>
              <a:t>)’ </a:t>
            </a:r>
          </a:p>
          <a:p>
            <a:r>
              <a:rPr lang="es-ES" sz="2200" dirty="0"/>
              <a:t>	AND PAYLOAD_MASS__KG_ &gt; 4000 </a:t>
            </a:r>
          </a:p>
          <a:p>
            <a:r>
              <a:rPr lang="es-ES" sz="2200" dirty="0"/>
              <a:t>	AND PAYLOAD_MASS__KG_ &lt; 6000;</a:t>
            </a:r>
          </a:p>
        </p:txBody>
      </p:sp>
      <p:graphicFrame>
        <p:nvGraphicFramePr>
          <p:cNvPr id="3" name="Tabla 2">
            <a:extLst>
              <a:ext uri="{FF2B5EF4-FFF2-40B4-BE49-F238E27FC236}">
                <a16:creationId xmlns:a16="http://schemas.microsoft.com/office/drawing/2014/main" id="{1D088847-90C1-4D44-9AB6-18C8568B8B71}"/>
              </a:ext>
            </a:extLst>
          </p:cNvPr>
          <p:cNvGraphicFramePr>
            <a:graphicFrameLocks noGrp="1"/>
          </p:cNvGraphicFramePr>
          <p:nvPr>
            <p:extLst>
              <p:ext uri="{D42A27DB-BD31-4B8C-83A1-F6EECF244321}">
                <p14:modId xmlns:p14="http://schemas.microsoft.com/office/powerpoint/2010/main" val="4252908260"/>
              </p:ext>
            </p:extLst>
          </p:nvPr>
        </p:nvGraphicFramePr>
        <p:xfrm>
          <a:off x="7974768" y="1851437"/>
          <a:ext cx="2278503" cy="2133600"/>
        </p:xfrm>
        <a:graphic>
          <a:graphicData uri="http://schemas.openxmlformats.org/drawingml/2006/table">
            <a:tbl>
              <a:tblPr/>
              <a:tblGrid>
                <a:gridCol w="2278503">
                  <a:extLst>
                    <a:ext uri="{9D8B030D-6E8A-4147-A177-3AD203B41FA5}">
                      <a16:colId xmlns:a16="http://schemas.microsoft.com/office/drawing/2014/main" val="27260291"/>
                    </a:ext>
                  </a:extLst>
                </a:gridCol>
              </a:tblGrid>
              <a:tr h="0">
                <a:tc>
                  <a:txBody>
                    <a:bodyPr/>
                    <a:lstStyle/>
                    <a:p>
                      <a:pPr algn="r" fontAlgn="ctr"/>
                      <a:r>
                        <a:rPr lang="es-ES" sz="2200" b="1">
                          <a:effectLst/>
                        </a:rPr>
                        <a:t>Booster_Version</a:t>
                      </a:r>
                    </a:p>
                  </a:txBody>
                  <a:tcPr anchor="ctr">
                    <a:lnL>
                      <a:noFill/>
                    </a:lnL>
                    <a:lnR>
                      <a:noFill/>
                    </a:lnR>
                    <a:lnT>
                      <a:noFill/>
                    </a:lnT>
                    <a:lnB>
                      <a:noFill/>
                    </a:lnB>
                    <a:solidFill>
                      <a:srgbClr val="FFFFFF"/>
                    </a:solidFill>
                  </a:tcPr>
                </a:tc>
                <a:extLst>
                  <a:ext uri="{0D108BD9-81ED-4DB2-BD59-A6C34878D82A}">
                    <a16:rowId xmlns:a16="http://schemas.microsoft.com/office/drawing/2014/main" val="1351064638"/>
                  </a:ext>
                </a:extLst>
              </a:tr>
              <a:tr h="0">
                <a:tc>
                  <a:txBody>
                    <a:bodyPr/>
                    <a:lstStyle/>
                    <a:p>
                      <a:pPr algn="r" fontAlgn="ctr"/>
                      <a:r>
                        <a:rPr lang="es-ES" sz="2200" dirty="0">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2489905024"/>
                  </a:ext>
                </a:extLst>
              </a:tr>
              <a:tr h="0">
                <a:tc>
                  <a:txBody>
                    <a:bodyPr/>
                    <a:lstStyle/>
                    <a:p>
                      <a:pPr algn="r" fontAlgn="ctr"/>
                      <a:r>
                        <a:rPr lang="es-ES" sz="2200" dirty="0">
                          <a:effectLst/>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943445189"/>
                  </a:ext>
                </a:extLst>
              </a:tr>
              <a:tr h="0">
                <a:tc>
                  <a:txBody>
                    <a:bodyPr/>
                    <a:lstStyle/>
                    <a:p>
                      <a:pPr algn="r" fontAlgn="ctr"/>
                      <a:r>
                        <a:rPr lang="es-ES" sz="2200" dirty="0">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2549209715"/>
                  </a:ext>
                </a:extLst>
              </a:tr>
              <a:tr h="0">
                <a:tc>
                  <a:txBody>
                    <a:bodyPr/>
                    <a:lstStyle/>
                    <a:p>
                      <a:pPr algn="r" fontAlgn="ctr"/>
                      <a:r>
                        <a:rPr lang="es-ES" sz="2200"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3596257873"/>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88762"/>
            <a:ext cx="10326708" cy="424221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mn-lt"/>
              </a:rPr>
              <a:t>In this capstone, various methodologies were used to predict whether the first stage of SpaceX's Falcon 9 rocket will land successfully.</a:t>
            </a:r>
          </a:p>
          <a:p>
            <a:pPr algn="just">
              <a:lnSpc>
                <a:spcPct val="100000"/>
              </a:lnSpc>
              <a:spcBef>
                <a:spcPts val="1400"/>
              </a:spcBef>
            </a:pPr>
            <a:endParaRPr lang="en-US" sz="2200" dirty="0">
              <a:solidFill>
                <a:schemeClr val="accent3">
                  <a:lumMod val="25000"/>
                </a:schemeClr>
              </a:solidFill>
              <a:latin typeface="+mn-lt"/>
            </a:endParaRPr>
          </a:p>
          <a:p>
            <a:pPr algn="just">
              <a:lnSpc>
                <a:spcPct val="100000"/>
              </a:lnSpc>
              <a:spcBef>
                <a:spcPts val="1400"/>
              </a:spcBef>
            </a:pPr>
            <a:endParaRPr lang="en-US" sz="2200" dirty="0">
              <a:solidFill>
                <a:schemeClr val="accent3">
                  <a:lumMod val="25000"/>
                </a:schemeClr>
              </a:solidFill>
              <a:latin typeface="+mn-lt"/>
            </a:endParaRPr>
          </a:p>
          <a:p>
            <a:pPr algn="just">
              <a:lnSpc>
                <a:spcPct val="100000"/>
              </a:lnSpc>
              <a:spcBef>
                <a:spcPts val="1400"/>
              </a:spcBef>
            </a:pPr>
            <a:r>
              <a:rPr lang="en-US" sz="2200" dirty="0">
                <a:solidFill>
                  <a:schemeClr val="accent3">
                    <a:lumMod val="25000"/>
                  </a:schemeClr>
                </a:solidFill>
                <a:latin typeface="+mn-lt"/>
              </a:rPr>
              <a:t>This project demonstrated that it is possible to accurately predict the landing success of the Falcon 9 first stage using machine learning techniques. The results indicate that payload mass, orbit type, and launch site are key factors influencing landing success. Furthermore, the ability to predict landing success allows for estimating launch costs, which is useful for companies looking to compete with SpaceX in the space launch market.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8" name="CuadroTexto 7">
            <a:extLst>
              <a:ext uri="{FF2B5EF4-FFF2-40B4-BE49-F238E27FC236}">
                <a16:creationId xmlns:a16="http://schemas.microsoft.com/office/drawing/2014/main" id="{E5547995-A468-4C7B-87A9-B96BCEDC19DF}"/>
              </a:ext>
            </a:extLst>
          </p:cNvPr>
          <p:cNvSpPr txBox="1"/>
          <p:nvPr/>
        </p:nvSpPr>
        <p:spPr>
          <a:xfrm>
            <a:off x="573374" y="1575377"/>
            <a:ext cx="6093500" cy="3416320"/>
          </a:xfrm>
          <a:prstGeom prst="rect">
            <a:avLst/>
          </a:prstGeom>
          <a:noFill/>
        </p:spPr>
        <p:txBody>
          <a:bodyPr wrap="square">
            <a:spAutoFit/>
          </a:bodyPr>
          <a:lstStyle/>
          <a:p>
            <a:r>
              <a:rPr lang="es-ES" dirty="0"/>
              <a:t>SELECT </a:t>
            </a:r>
          </a:p>
          <a:p>
            <a:r>
              <a:rPr lang="es-ES" dirty="0"/>
              <a:t>    CASE </a:t>
            </a:r>
          </a:p>
          <a:p>
            <a:r>
              <a:rPr lang="es-ES" dirty="0"/>
              <a:t>        WHEN MISSION_OUTCOME LIKE '</a:t>
            </a:r>
            <a:r>
              <a:rPr lang="es-ES" dirty="0" err="1"/>
              <a:t>Success</a:t>
            </a:r>
            <a:r>
              <a:rPr lang="es-ES" dirty="0"/>
              <a:t>%' THEN '</a:t>
            </a:r>
            <a:r>
              <a:rPr lang="es-ES" dirty="0" err="1"/>
              <a:t>Success</a:t>
            </a:r>
            <a:r>
              <a:rPr lang="es-ES" dirty="0"/>
              <a:t>'</a:t>
            </a:r>
          </a:p>
          <a:p>
            <a:r>
              <a:rPr lang="es-ES" dirty="0"/>
              <a:t>        ELSE MISSION_OUTCOME</a:t>
            </a:r>
          </a:p>
          <a:p>
            <a:r>
              <a:rPr lang="es-ES" dirty="0"/>
              <a:t>    END AS MISSION_OUTCOME,</a:t>
            </a:r>
          </a:p>
          <a:p>
            <a:r>
              <a:rPr lang="es-ES" dirty="0"/>
              <a:t>    COUNT(*) AS TOTAL</a:t>
            </a:r>
          </a:p>
          <a:p>
            <a:r>
              <a:rPr lang="es-ES" dirty="0"/>
              <a:t>FROM SPACEXTABLE</a:t>
            </a:r>
          </a:p>
          <a:p>
            <a:r>
              <a:rPr lang="es-ES" dirty="0"/>
              <a:t>GROUP BY </a:t>
            </a:r>
          </a:p>
          <a:p>
            <a:r>
              <a:rPr lang="es-ES" dirty="0"/>
              <a:t>    CASE </a:t>
            </a:r>
          </a:p>
          <a:p>
            <a:r>
              <a:rPr lang="es-ES" dirty="0"/>
              <a:t>        WHEN MISSION_OUTCOME LIKE '</a:t>
            </a:r>
            <a:r>
              <a:rPr lang="es-ES" dirty="0" err="1"/>
              <a:t>Success</a:t>
            </a:r>
            <a:r>
              <a:rPr lang="es-ES" dirty="0"/>
              <a:t>%' THEN '</a:t>
            </a:r>
            <a:r>
              <a:rPr lang="es-ES" dirty="0" err="1"/>
              <a:t>Success</a:t>
            </a:r>
            <a:r>
              <a:rPr lang="es-ES" dirty="0"/>
              <a:t>'</a:t>
            </a:r>
          </a:p>
          <a:p>
            <a:r>
              <a:rPr lang="es-ES" dirty="0"/>
              <a:t>        ELSE MISSION_OUTCOME</a:t>
            </a:r>
          </a:p>
          <a:p>
            <a:r>
              <a:rPr lang="es-ES" dirty="0"/>
              <a:t>    END;</a:t>
            </a:r>
          </a:p>
        </p:txBody>
      </p:sp>
      <p:graphicFrame>
        <p:nvGraphicFramePr>
          <p:cNvPr id="9" name="Tabla 8">
            <a:extLst>
              <a:ext uri="{FF2B5EF4-FFF2-40B4-BE49-F238E27FC236}">
                <a16:creationId xmlns:a16="http://schemas.microsoft.com/office/drawing/2014/main" id="{B4734CBB-939E-405F-BC9E-0E5847C2610A}"/>
              </a:ext>
            </a:extLst>
          </p:cNvPr>
          <p:cNvGraphicFramePr>
            <a:graphicFrameLocks noGrp="1"/>
          </p:cNvGraphicFramePr>
          <p:nvPr>
            <p:extLst>
              <p:ext uri="{D42A27DB-BD31-4B8C-83A1-F6EECF244321}">
                <p14:modId xmlns:p14="http://schemas.microsoft.com/office/powerpoint/2010/main" val="2412060815"/>
              </p:ext>
            </p:extLst>
          </p:nvPr>
        </p:nvGraphicFramePr>
        <p:xfrm>
          <a:off x="7265232" y="2734897"/>
          <a:ext cx="4353394" cy="1097280"/>
        </p:xfrm>
        <a:graphic>
          <a:graphicData uri="http://schemas.openxmlformats.org/drawingml/2006/table">
            <a:tbl>
              <a:tblPr/>
              <a:tblGrid>
                <a:gridCol w="2176697">
                  <a:extLst>
                    <a:ext uri="{9D8B030D-6E8A-4147-A177-3AD203B41FA5}">
                      <a16:colId xmlns:a16="http://schemas.microsoft.com/office/drawing/2014/main" val="26112868"/>
                    </a:ext>
                  </a:extLst>
                </a:gridCol>
                <a:gridCol w="2176697">
                  <a:extLst>
                    <a:ext uri="{9D8B030D-6E8A-4147-A177-3AD203B41FA5}">
                      <a16:colId xmlns:a16="http://schemas.microsoft.com/office/drawing/2014/main" val="263557016"/>
                    </a:ext>
                  </a:extLst>
                </a:gridCol>
              </a:tblGrid>
              <a:tr h="0">
                <a:tc>
                  <a:txBody>
                    <a:bodyPr/>
                    <a:lstStyle/>
                    <a:p>
                      <a:pPr algn="r" fontAlgn="ctr"/>
                      <a:r>
                        <a:rPr lang="es-ES" b="1">
                          <a:effectLst/>
                        </a:rPr>
                        <a:t>MISSION_OUTCOME</a:t>
                      </a:r>
                    </a:p>
                  </a:txBody>
                  <a:tcPr anchor="ctr">
                    <a:lnL>
                      <a:noFill/>
                    </a:lnL>
                    <a:lnR>
                      <a:noFill/>
                    </a:lnR>
                    <a:lnT>
                      <a:noFill/>
                    </a:lnT>
                    <a:lnB>
                      <a:noFill/>
                    </a:lnB>
                    <a:solidFill>
                      <a:srgbClr val="FFFFFF"/>
                    </a:solidFill>
                  </a:tcPr>
                </a:tc>
                <a:tc>
                  <a:txBody>
                    <a:bodyPr/>
                    <a:lstStyle/>
                    <a:p>
                      <a:pPr algn="r" fontAlgn="ctr"/>
                      <a:r>
                        <a:rPr lang="es-ES" b="1">
                          <a:effectLst/>
                        </a:rPr>
                        <a:t>TOTAL</a:t>
                      </a:r>
                    </a:p>
                  </a:txBody>
                  <a:tcPr anchor="ctr">
                    <a:lnL>
                      <a:noFill/>
                    </a:lnL>
                    <a:lnR>
                      <a:noFill/>
                    </a:lnR>
                    <a:lnT>
                      <a:noFill/>
                    </a:lnT>
                    <a:lnB>
                      <a:noFill/>
                    </a:lnB>
                    <a:solidFill>
                      <a:srgbClr val="FFFFFF"/>
                    </a:solidFill>
                  </a:tcPr>
                </a:tc>
                <a:extLst>
                  <a:ext uri="{0D108BD9-81ED-4DB2-BD59-A6C34878D82A}">
                    <a16:rowId xmlns:a16="http://schemas.microsoft.com/office/drawing/2014/main" val="4282170180"/>
                  </a:ext>
                </a:extLst>
              </a:tr>
              <a:tr h="0">
                <a:tc>
                  <a:txBody>
                    <a:bodyPr/>
                    <a:lstStyle/>
                    <a:p>
                      <a:pPr algn="r" fontAlgn="ctr"/>
                      <a:r>
                        <a:rPr lang="es-ES">
                          <a:effectLst/>
                        </a:rPr>
                        <a:t>Failure (in flight)</a:t>
                      </a:r>
                    </a:p>
                  </a:txBody>
                  <a:tcPr anchor="ctr">
                    <a:lnL>
                      <a:noFill/>
                    </a:lnL>
                    <a:lnR>
                      <a:noFill/>
                    </a:lnR>
                    <a:lnT>
                      <a:noFill/>
                    </a:lnT>
                    <a:lnB>
                      <a:noFill/>
                    </a:lnB>
                    <a:solidFill>
                      <a:srgbClr val="FFFFFF"/>
                    </a:solidFill>
                  </a:tcPr>
                </a:tc>
                <a:tc>
                  <a:txBody>
                    <a:bodyPr/>
                    <a:lstStyle/>
                    <a:p>
                      <a:pPr algn="r" fontAlgn="ctr"/>
                      <a:r>
                        <a:rPr lang="es-E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416830293"/>
                  </a:ext>
                </a:extLst>
              </a:tr>
              <a:tr h="0">
                <a:tc>
                  <a:txBody>
                    <a:bodyPr/>
                    <a:lstStyle/>
                    <a:p>
                      <a:pPr algn="r" fontAlgn="ctr"/>
                      <a:r>
                        <a:rPr lang="es-ES">
                          <a:effectLst/>
                        </a:rPr>
                        <a:t>Success</a:t>
                      </a:r>
                    </a:p>
                  </a:txBody>
                  <a:tcPr anchor="ctr">
                    <a:lnL>
                      <a:noFill/>
                    </a:lnL>
                    <a:lnR>
                      <a:noFill/>
                    </a:lnR>
                    <a:lnT>
                      <a:noFill/>
                    </a:lnT>
                    <a:lnB>
                      <a:noFill/>
                    </a:lnB>
                    <a:solidFill>
                      <a:srgbClr val="FFFFFF"/>
                    </a:solidFill>
                  </a:tcPr>
                </a:tc>
                <a:tc>
                  <a:txBody>
                    <a:bodyPr/>
                    <a:lstStyle/>
                    <a:p>
                      <a:pPr algn="r" fontAlgn="ctr"/>
                      <a:r>
                        <a:rPr lang="es-ES" dirty="0">
                          <a:effectLst/>
                        </a:rPr>
                        <a:t>100</a:t>
                      </a:r>
                    </a:p>
                  </a:txBody>
                  <a:tcPr anchor="ctr">
                    <a:lnL>
                      <a:noFill/>
                    </a:lnL>
                    <a:lnR>
                      <a:noFill/>
                    </a:lnR>
                    <a:lnT>
                      <a:noFill/>
                    </a:lnT>
                    <a:lnB>
                      <a:noFill/>
                    </a:lnB>
                    <a:solidFill>
                      <a:srgbClr val="FFFFFF"/>
                    </a:solidFill>
                  </a:tcPr>
                </a:tc>
                <a:extLst>
                  <a:ext uri="{0D108BD9-81ED-4DB2-BD59-A6C34878D82A}">
                    <a16:rowId xmlns:a16="http://schemas.microsoft.com/office/drawing/2014/main" val="1621754177"/>
                  </a:ext>
                </a:extLst>
              </a:tr>
            </a:tbl>
          </a:graphicData>
        </a:graphic>
      </p:graphicFrame>
      <p:sp>
        <p:nvSpPr>
          <p:cNvPr id="11" name="CuadroTexto 10">
            <a:extLst>
              <a:ext uri="{FF2B5EF4-FFF2-40B4-BE49-F238E27FC236}">
                <a16:creationId xmlns:a16="http://schemas.microsoft.com/office/drawing/2014/main" id="{9CDCE42B-F9AA-4E3A-BFA4-CDAF7C37D543}"/>
              </a:ext>
            </a:extLst>
          </p:cNvPr>
          <p:cNvSpPr txBox="1"/>
          <p:nvPr/>
        </p:nvSpPr>
        <p:spPr>
          <a:xfrm>
            <a:off x="770011" y="5226882"/>
            <a:ext cx="10112848" cy="1446550"/>
          </a:xfrm>
          <a:prstGeom prst="rect">
            <a:avLst/>
          </a:prstGeom>
          <a:noFill/>
        </p:spPr>
        <p:txBody>
          <a:bodyPr wrap="square">
            <a:spAutoFit/>
          </a:bodyPr>
          <a:lstStyle/>
          <a:p>
            <a:pPr algn="just"/>
            <a:r>
              <a:rPr lang="es-ES" sz="2200" dirty="0" err="1"/>
              <a:t>This</a:t>
            </a:r>
            <a:r>
              <a:rPr lang="es-ES" sz="2200" dirty="0"/>
              <a:t> </a:t>
            </a:r>
            <a:r>
              <a:rPr lang="es-ES" sz="2200" dirty="0" err="1"/>
              <a:t>query</a:t>
            </a:r>
            <a:r>
              <a:rPr lang="es-ES" sz="2200" dirty="0"/>
              <a:t> </a:t>
            </a:r>
            <a:r>
              <a:rPr lang="es-ES" sz="2200" dirty="0" err="1"/>
              <a:t>provides</a:t>
            </a:r>
            <a:r>
              <a:rPr lang="es-ES" sz="2200" dirty="0"/>
              <a:t> a </a:t>
            </a:r>
            <a:r>
              <a:rPr lang="es-ES" sz="2200" dirty="0" err="1"/>
              <a:t>high-level</a:t>
            </a:r>
            <a:r>
              <a:rPr lang="es-ES" sz="2200" dirty="0"/>
              <a:t> </a:t>
            </a:r>
            <a:r>
              <a:rPr lang="es-ES" sz="2200" dirty="0" err="1"/>
              <a:t>overview</a:t>
            </a:r>
            <a:r>
              <a:rPr lang="es-ES" sz="2200" dirty="0"/>
              <a:t> </a:t>
            </a:r>
            <a:r>
              <a:rPr lang="es-ES" sz="2200" dirty="0" err="1"/>
              <a:t>of</a:t>
            </a:r>
            <a:r>
              <a:rPr lang="es-ES" sz="2200" dirty="0"/>
              <a:t> </a:t>
            </a:r>
            <a:r>
              <a:rPr lang="es-ES" sz="2200" dirty="0" err="1"/>
              <a:t>the</a:t>
            </a:r>
            <a:r>
              <a:rPr lang="es-ES" sz="2200" dirty="0"/>
              <a:t> </a:t>
            </a:r>
            <a:r>
              <a:rPr lang="es-ES" sz="2200" dirty="0" err="1"/>
              <a:t>mission</a:t>
            </a:r>
            <a:r>
              <a:rPr lang="es-ES" sz="2200" dirty="0"/>
              <a:t> </a:t>
            </a:r>
            <a:r>
              <a:rPr lang="es-ES" sz="2200" dirty="0" err="1"/>
              <a:t>outcomes</a:t>
            </a:r>
            <a:r>
              <a:rPr lang="es-ES" sz="2200" dirty="0"/>
              <a:t> in </a:t>
            </a:r>
            <a:r>
              <a:rPr lang="es-ES" sz="2200" dirty="0" err="1"/>
              <a:t>the</a:t>
            </a:r>
            <a:r>
              <a:rPr lang="es-ES" sz="2200" dirty="0"/>
              <a:t> </a:t>
            </a:r>
            <a:r>
              <a:rPr lang="es-ES" sz="2200" dirty="0" err="1"/>
              <a:t>dataset</a:t>
            </a:r>
            <a:r>
              <a:rPr lang="es-ES" sz="2200" dirty="0"/>
              <a:t>, </a:t>
            </a:r>
            <a:r>
              <a:rPr lang="es-ES" sz="2200" dirty="0" err="1"/>
              <a:t>helping</a:t>
            </a:r>
            <a:r>
              <a:rPr lang="es-ES" sz="2200" dirty="0"/>
              <a:t> </a:t>
            </a:r>
            <a:r>
              <a:rPr lang="es-ES" sz="2200" dirty="0" err="1"/>
              <a:t>to</a:t>
            </a:r>
            <a:r>
              <a:rPr lang="es-ES" sz="2200" dirty="0"/>
              <a:t> </a:t>
            </a:r>
            <a:r>
              <a:rPr lang="es-ES" sz="2200" dirty="0" err="1"/>
              <a:t>understand</a:t>
            </a:r>
            <a:r>
              <a:rPr lang="es-ES" sz="2200" dirty="0"/>
              <a:t> </a:t>
            </a:r>
            <a:r>
              <a:rPr lang="es-ES" sz="2200" dirty="0" err="1"/>
              <a:t>the</a:t>
            </a:r>
            <a:r>
              <a:rPr lang="es-ES" sz="2200" dirty="0"/>
              <a:t> </a:t>
            </a:r>
            <a:r>
              <a:rPr lang="es-ES" sz="2200" dirty="0" err="1"/>
              <a:t>reliability</a:t>
            </a:r>
            <a:r>
              <a:rPr lang="es-ES" sz="2200" dirty="0"/>
              <a:t> and performance </a:t>
            </a:r>
            <a:r>
              <a:rPr lang="es-ES" sz="2200" dirty="0" err="1"/>
              <a:t>of</a:t>
            </a:r>
            <a:r>
              <a:rPr lang="es-ES" sz="2200" dirty="0"/>
              <a:t> </a:t>
            </a:r>
            <a:r>
              <a:rPr lang="es-ES" sz="2200" dirty="0" err="1"/>
              <a:t>the</a:t>
            </a:r>
            <a:r>
              <a:rPr lang="es-ES" sz="2200" dirty="0"/>
              <a:t> </a:t>
            </a:r>
            <a:r>
              <a:rPr lang="es-ES" sz="2200" dirty="0" err="1"/>
              <a:t>launch</a:t>
            </a:r>
            <a:r>
              <a:rPr lang="es-ES" sz="2200" dirty="0"/>
              <a:t> </a:t>
            </a:r>
            <a:r>
              <a:rPr lang="es-ES" sz="2200" dirty="0" err="1"/>
              <a:t>vehicles</a:t>
            </a:r>
            <a:r>
              <a:rPr lang="es-ES" sz="2200" dirty="0"/>
              <a:t>. </a:t>
            </a:r>
            <a:r>
              <a:rPr lang="es-ES" sz="2200" dirty="0" err="1"/>
              <a:t>The</a:t>
            </a:r>
            <a:r>
              <a:rPr lang="es-ES" sz="2200" dirty="0"/>
              <a:t> </a:t>
            </a:r>
            <a:r>
              <a:rPr lang="es-ES" sz="2200" dirty="0" err="1"/>
              <a:t>results</a:t>
            </a:r>
            <a:r>
              <a:rPr lang="es-ES" sz="2200" dirty="0"/>
              <a:t> </a:t>
            </a:r>
            <a:r>
              <a:rPr lang="es-ES" sz="2200" dirty="0" err="1"/>
              <a:t>align</a:t>
            </a:r>
            <a:r>
              <a:rPr lang="es-ES" sz="2200" dirty="0"/>
              <a:t> </a:t>
            </a:r>
            <a:r>
              <a:rPr lang="es-ES" sz="2200" dirty="0" err="1"/>
              <a:t>with</a:t>
            </a:r>
            <a:r>
              <a:rPr lang="es-ES" sz="2200" dirty="0"/>
              <a:t> </a:t>
            </a:r>
            <a:r>
              <a:rPr lang="es-ES" sz="2200" dirty="0" err="1"/>
              <a:t>SpaceX's</a:t>
            </a:r>
            <a:r>
              <a:rPr lang="es-ES" sz="2200" dirty="0"/>
              <a:t> </a:t>
            </a:r>
            <a:r>
              <a:rPr lang="es-ES" sz="2200" dirty="0" err="1"/>
              <a:t>overall</a:t>
            </a:r>
            <a:r>
              <a:rPr lang="es-ES" sz="2200" dirty="0"/>
              <a:t> </a:t>
            </a:r>
            <a:r>
              <a:rPr lang="es-ES" sz="2200" dirty="0" err="1"/>
              <a:t>success</a:t>
            </a:r>
            <a:r>
              <a:rPr lang="es-ES" sz="2200" dirty="0"/>
              <a:t> </a:t>
            </a:r>
            <a:r>
              <a:rPr lang="es-ES" sz="2200" dirty="0" err="1"/>
              <a:t>rate</a:t>
            </a:r>
            <a:r>
              <a:rPr lang="es-ES" sz="2200" dirty="0"/>
              <a:t>, </a:t>
            </a:r>
            <a:r>
              <a:rPr lang="es-ES" sz="2200" dirty="0" err="1"/>
              <a:t>which</a:t>
            </a:r>
            <a:r>
              <a:rPr lang="es-ES" sz="2200" dirty="0"/>
              <a:t> </a:t>
            </a:r>
            <a:r>
              <a:rPr lang="es-ES" sz="2200" dirty="0" err="1"/>
              <a:t>is</a:t>
            </a:r>
            <a:r>
              <a:rPr lang="es-ES" sz="2200" dirty="0"/>
              <a:t> </a:t>
            </a:r>
            <a:r>
              <a:rPr lang="es-ES" sz="2200" dirty="0" err="1"/>
              <a:t>consistently</a:t>
            </a:r>
            <a:r>
              <a:rPr lang="es-ES" sz="2200" dirty="0"/>
              <a:t> </a:t>
            </a:r>
            <a:r>
              <a:rPr lang="es-ES" sz="2200" dirty="0" err="1"/>
              <a:t>high</a:t>
            </a:r>
            <a:r>
              <a:rPr lang="es-ES" sz="2200" dirty="0"/>
              <a:t>, </a:t>
            </a:r>
            <a:r>
              <a:rPr lang="es-ES" sz="2200" dirty="0" err="1"/>
              <a:t>especially</a:t>
            </a:r>
            <a:r>
              <a:rPr lang="es-ES" sz="2200" dirty="0"/>
              <a:t> </a:t>
            </a:r>
            <a:r>
              <a:rPr lang="es-ES" sz="2200" dirty="0" err="1"/>
              <a:t>for</a:t>
            </a:r>
            <a:r>
              <a:rPr lang="es-ES" sz="2200" dirty="0"/>
              <a:t> </a:t>
            </a:r>
            <a:r>
              <a:rPr lang="es-ES" sz="2200" dirty="0" err="1"/>
              <a:t>the</a:t>
            </a:r>
            <a:r>
              <a:rPr lang="es-ES" sz="2200" dirty="0"/>
              <a:t> Falcon 9.</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uadroTexto 5">
            <a:extLst>
              <a:ext uri="{FF2B5EF4-FFF2-40B4-BE49-F238E27FC236}">
                <a16:creationId xmlns:a16="http://schemas.microsoft.com/office/drawing/2014/main" id="{E83F71EB-4271-4DD4-8CFB-F3828CB8B3D3}"/>
              </a:ext>
            </a:extLst>
          </p:cNvPr>
          <p:cNvSpPr txBox="1"/>
          <p:nvPr/>
        </p:nvSpPr>
        <p:spPr>
          <a:xfrm>
            <a:off x="701562" y="1498462"/>
            <a:ext cx="6092263" cy="1785104"/>
          </a:xfrm>
          <a:prstGeom prst="rect">
            <a:avLst/>
          </a:prstGeom>
          <a:noFill/>
        </p:spPr>
        <p:txBody>
          <a:bodyPr wrap="square">
            <a:spAutoFit/>
          </a:bodyPr>
          <a:lstStyle/>
          <a:p>
            <a:r>
              <a:rPr lang="es-ES" sz="2200" dirty="0"/>
              <a:t>SELECT BOOSTER_VERSION, PAYLOAD_MASS__KG_ </a:t>
            </a:r>
          </a:p>
          <a:p>
            <a:r>
              <a:rPr lang="es-ES" sz="2200" dirty="0"/>
              <a:t>FROM SPACEXTABLE </a:t>
            </a:r>
          </a:p>
          <a:p>
            <a:r>
              <a:rPr lang="es-ES" sz="2200" dirty="0"/>
              <a:t>WHERE PAYLOAD_MASS__KG_ = </a:t>
            </a:r>
          </a:p>
          <a:p>
            <a:r>
              <a:rPr lang="es-ES" sz="2200" dirty="0"/>
              <a:t>	(SELECT MAX(PAYLOAD_MASS__KG_) </a:t>
            </a:r>
          </a:p>
          <a:p>
            <a:r>
              <a:rPr lang="es-ES" sz="2200" dirty="0"/>
              <a:t>	FROM SPACEXTABLE);</a:t>
            </a:r>
          </a:p>
        </p:txBody>
      </p:sp>
      <p:graphicFrame>
        <p:nvGraphicFramePr>
          <p:cNvPr id="9" name="Tabla 8">
            <a:extLst>
              <a:ext uri="{FF2B5EF4-FFF2-40B4-BE49-F238E27FC236}">
                <a16:creationId xmlns:a16="http://schemas.microsoft.com/office/drawing/2014/main" id="{8796E4BC-7604-44D5-8CE3-04EF246D49CF}"/>
              </a:ext>
            </a:extLst>
          </p:cNvPr>
          <p:cNvGraphicFramePr>
            <a:graphicFrameLocks noGrp="1"/>
          </p:cNvGraphicFramePr>
          <p:nvPr>
            <p:extLst>
              <p:ext uri="{D42A27DB-BD31-4B8C-83A1-F6EECF244321}">
                <p14:modId xmlns:p14="http://schemas.microsoft.com/office/powerpoint/2010/main" val="1902317497"/>
              </p:ext>
            </p:extLst>
          </p:nvPr>
        </p:nvGraphicFramePr>
        <p:xfrm>
          <a:off x="6998652" y="1595098"/>
          <a:ext cx="4491786" cy="4724252"/>
        </p:xfrm>
        <a:graphic>
          <a:graphicData uri="http://schemas.openxmlformats.org/drawingml/2006/table">
            <a:tbl>
              <a:tblPr/>
              <a:tblGrid>
                <a:gridCol w="2245893">
                  <a:extLst>
                    <a:ext uri="{9D8B030D-6E8A-4147-A177-3AD203B41FA5}">
                      <a16:colId xmlns:a16="http://schemas.microsoft.com/office/drawing/2014/main" val="2543927925"/>
                    </a:ext>
                  </a:extLst>
                </a:gridCol>
                <a:gridCol w="2245893">
                  <a:extLst>
                    <a:ext uri="{9D8B030D-6E8A-4147-A177-3AD203B41FA5}">
                      <a16:colId xmlns:a16="http://schemas.microsoft.com/office/drawing/2014/main" val="2209713454"/>
                    </a:ext>
                  </a:extLst>
                </a:gridCol>
              </a:tblGrid>
              <a:tr h="363404">
                <a:tc>
                  <a:txBody>
                    <a:bodyPr/>
                    <a:lstStyle/>
                    <a:p>
                      <a:pPr algn="r" fontAlgn="ctr"/>
                      <a:r>
                        <a:rPr lang="es-ES" sz="1600" b="1">
                          <a:effectLst/>
                        </a:rPr>
                        <a:t>Booster_Version</a:t>
                      </a:r>
                    </a:p>
                  </a:txBody>
                  <a:tcPr marL="83680" marR="83680" marT="41840" marB="41840" anchor="ctr">
                    <a:lnL>
                      <a:noFill/>
                    </a:lnL>
                    <a:lnR>
                      <a:noFill/>
                    </a:lnR>
                    <a:lnT>
                      <a:noFill/>
                    </a:lnT>
                    <a:lnB>
                      <a:noFill/>
                    </a:lnB>
                    <a:solidFill>
                      <a:srgbClr val="FFFFFF"/>
                    </a:solidFill>
                  </a:tcPr>
                </a:tc>
                <a:tc>
                  <a:txBody>
                    <a:bodyPr/>
                    <a:lstStyle/>
                    <a:p>
                      <a:pPr algn="r" fontAlgn="ctr"/>
                      <a:r>
                        <a:rPr lang="es-ES" sz="1600" b="1">
                          <a:effectLst/>
                        </a:rPr>
                        <a:t>PAYLOAD_MASS__KG_</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050959036"/>
                  </a:ext>
                </a:extLst>
              </a:tr>
              <a:tr h="363404">
                <a:tc>
                  <a:txBody>
                    <a:bodyPr/>
                    <a:lstStyle/>
                    <a:p>
                      <a:pPr algn="r" fontAlgn="ctr"/>
                      <a:r>
                        <a:rPr lang="es-ES" sz="1600">
                          <a:effectLst/>
                        </a:rPr>
                        <a:t>F9 B5 B1048.4</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78281636"/>
                  </a:ext>
                </a:extLst>
              </a:tr>
              <a:tr h="363404">
                <a:tc>
                  <a:txBody>
                    <a:bodyPr/>
                    <a:lstStyle/>
                    <a:p>
                      <a:pPr algn="r" fontAlgn="ctr"/>
                      <a:r>
                        <a:rPr lang="es-ES" sz="1600" dirty="0">
                          <a:effectLst/>
                        </a:rPr>
                        <a:t>F9 B5 B1049.4</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516433889"/>
                  </a:ext>
                </a:extLst>
              </a:tr>
              <a:tr h="363404">
                <a:tc>
                  <a:txBody>
                    <a:bodyPr/>
                    <a:lstStyle/>
                    <a:p>
                      <a:pPr algn="r" fontAlgn="ctr"/>
                      <a:r>
                        <a:rPr lang="es-ES" sz="1600">
                          <a:effectLst/>
                        </a:rPr>
                        <a:t>F9 B5 B1051.3</a:t>
                      </a:r>
                    </a:p>
                  </a:txBody>
                  <a:tcPr marL="83680" marR="83680" marT="41840" marB="41840" anchor="ctr">
                    <a:lnL>
                      <a:noFill/>
                    </a:lnL>
                    <a:lnR>
                      <a:noFill/>
                    </a:lnR>
                    <a:lnT>
                      <a:noFill/>
                    </a:lnT>
                    <a:lnB>
                      <a:noFill/>
                    </a:lnB>
                    <a:solidFill>
                      <a:srgbClr val="FFFFFF"/>
                    </a:solidFill>
                  </a:tcPr>
                </a:tc>
                <a:tc>
                  <a:txBody>
                    <a:bodyPr/>
                    <a:lstStyle/>
                    <a:p>
                      <a:pPr algn="r" fontAlgn="ctr"/>
                      <a:r>
                        <a:rPr lang="es-ES" sz="16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00594224"/>
                  </a:ext>
                </a:extLst>
              </a:tr>
              <a:tr h="363404">
                <a:tc>
                  <a:txBody>
                    <a:bodyPr/>
                    <a:lstStyle/>
                    <a:p>
                      <a:pPr algn="r" fontAlgn="ctr"/>
                      <a:r>
                        <a:rPr lang="es-ES" sz="1600" dirty="0">
                          <a:effectLst/>
                        </a:rPr>
                        <a:t>F9 B5 B1056.4</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418626874"/>
                  </a:ext>
                </a:extLst>
              </a:tr>
              <a:tr h="363404">
                <a:tc>
                  <a:txBody>
                    <a:bodyPr/>
                    <a:lstStyle/>
                    <a:p>
                      <a:pPr algn="r" fontAlgn="ctr"/>
                      <a:r>
                        <a:rPr lang="es-ES" sz="1600">
                          <a:effectLst/>
                        </a:rPr>
                        <a:t>F9 B5 B1048.5</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467617080"/>
                  </a:ext>
                </a:extLst>
              </a:tr>
              <a:tr h="363404">
                <a:tc>
                  <a:txBody>
                    <a:bodyPr/>
                    <a:lstStyle/>
                    <a:p>
                      <a:pPr algn="r" fontAlgn="ctr"/>
                      <a:r>
                        <a:rPr lang="es-ES" sz="1600">
                          <a:effectLst/>
                        </a:rPr>
                        <a:t>F9 B5 B1051.4</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161187401"/>
                  </a:ext>
                </a:extLst>
              </a:tr>
              <a:tr h="363404">
                <a:tc>
                  <a:txBody>
                    <a:bodyPr/>
                    <a:lstStyle/>
                    <a:p>
                      <a:pPr algn="r" fontAlgn="ctr"/>
                      <a:r>
                        <a:rPr lang="es-ES" sz="1600">
                          <a:effectLst/>
                        </a:rPr>
                        <a:t>F9 B5 B1049.5</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847358270"/>
                  </a:ext>
                </a:extLst>
              </a:tr>
              <a:tr h="363404">
                <a:tc>
                  <a:txBody>
                    <a:bodyPr/>
                    <a:lstStyle/>
                    <a:p>
                      <a:pPr algn="r" fontAlgn="ctr"/>
                      <a:r>
                        <a:rPr lang="es-ES" sz="1600">
                          <a:effectLst/>
                        </a:rPr>
                        <a:t>F9 B5 B1060.2</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121055447"/>
                  </a:ext>
                </a:extLst>
              </a:tr>
              <a:tr h="363404">
                <a:tc>
                  <a:txBody>
                    <a:bodyPr/>
                    <a:lstStyle/>
                    <a:p>
                      <a:pPr algn="r" fontAlgn="ctr"/>
                      <a:r>
                        <a:rPr lang="es-ES" sz="1600">
                          <a:effectLst/>
                        </a:rPr>
                        <a:t>F9 B5 B1058.3</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104580362"/>
                  </a:ext>
                </a:extLst>
              </a:tr>
              <a:tr h="363404">
                <a:tc>
                  <a:txBody>
                    <a:bodyPr/>
                    <a:lstStyle/>
                    <a:p>
                      <a:pPr algn="r" fontAlgn="ctr"/>
                      <a:r>
                        <a:rPr lang="es-ES" sz="1600">
                          <a:effectLst/>
                        </a:rPr>
                        <a:t>F9 B5 B1051.6</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060862387"/>
                  </a:ext>
                </a:extLst>
              </a:tr>
              <a:tr h="363404">
                <a:tc>
                  <a:txBody>
                    <a:bodyPr/>
                    <a:lstStyle/>
                    <a:p>
                      <a:pPr algn="r" fontAlgn="ctr"/>
                      <a:r>
                        <a:rPr lang="es-ES" sz="1600">
                          <a:effectLst/>
                        </a:rPr>
                        <a:t>F9 B5 B1060.3</a:t>
                      </a:r>
                    </a:p>
                  </a:txBody>
                  <a:tcPr marL="83680" marR="83680" marT="41840" marB="41840" anchor="ctr">
                    <a:lnL>
                      <a:noFill/>
                    </a:lnL>
                    <a:lnR>
                      <a:noFill/>
                    </a:lnR>
                    <a:lnT>
                      <a:noFill/>
                    </a:lnT>
                    <a:lnB>
                      <a:noFill/>
                    </a:lnB>
                    <a:solidFill>
                      <a:srgbClr val="FFFFFF"/>
                    </a:solidFill>
                  </a:tcPr>
                </a:tc>
                <a:tc>
                  <a:txBody>
                    <a:bodyPr/>
                    <a:lstStyle/>
                    <a:p>
                      <a:pPr algn="r" fontAlgn="ctr"/>
                      <a:r>
                        <a:rPr lang="es-ES" sz="16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45585739"/>
                  </a:ext>
                </a:extLst>
              </a:tr>
              <a:tr h="363404">
                <a:tc>
                  <a:txBody>
                    <a:bodyPr/>
                    <a:lstStyle/>
                    <a:p>
                      <a:pPr algn="r" fontAlgn="ctr"/>
                      <a:r>
                        <a:rPr lang="es-ES" sz="1600">
                          <a:effectLst/>
                        </a:rPr>
                        <a:t>F9 B5 B1049.7</a:t>
                      </a:r>
                    </a:p>
                  </a:txBody>
                  <a:tcPr marL="83680" marR="83680" marT="41840" marB="41840" anchor="ctr">
                    <a:lnL>
                      <a:noFill/>
                    </a:lnL>
                    <a:lnR>
                      <a:noFill/>
                    </a:lnR>
                    <a:lnT>
                      <a:noFill/>
                    </a:lnT>
                    <a:lnB>
                      <a:noFill/>
                    </a:lnB>
                    <a:solidFill>
                      <a:srgbClr val="FFFFFF"/>
                    </a:solidFill>
                  </a:tcPr>
                </a:tc>
                <a:tc>
                  <a:txBody>
                    <a:bodyPr/>
                    <a:lstStyle/>
                    <a:p>
                      <a:pPr algn="r" fontAlgn="ctr"/>
                      <a:r>
                        <a:rPr lang="es-ES" sz="16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849682873"/>
                  </a:ext>
                </a:extLst>
              </a:tr>
            </a:tbl>
          </a:graphicData>
        </a:graphic>
      </p:graphicFrame>
      <p:sp>
        <p:nvSpPr>
          <p:cNvPr id="11" name="CuadroTexto 10">
            <a:extLst>
              <a:ext uri="{FF2B5EF4-FFF2-40B4-BE49-F238E27FC236}">
                <a16:creationId xmlns:a16="http://schemas.microsoft.com/office/drawing/2014/main" id="{6A981C77-C50A-4AAC-838A-250AC33BC2EF}"/>
              </a:ext>
            </a:extLst>
          </p:cNvPr>
          <p:cNvSpPr txBox="1"/>
          <p:nvPr/>
        </p:nvSpPr>
        <p:spPr>
          <a:xfrm>
            <a:off x="700325" y="4102734"/>
            <a:ext cx="6093500" cy="2123658"/>
          </a:xfrm>
          <a:prstGeom prst="rect">
            <a:avLst/>
          </a:prstGeom>
          <a:noFill/>
        </p:spPr>
        <p:txBody>
          <a:bodyPr wrap="square">
            <a:spAutoFit/>
          </a:bodyPr>
          <a:lstStyle/>
          <a:p>
            <a:pPr algn="just"/>
            <a:r>
              <a:rPr lang="es-ES" sz="2200" dirty="0" err="1"/>
              <a:t>This</a:t>
            </a:r>
            <a:r>
              <a:rPr lang="es-ES" sz="2200" dirty="0"/>
              <a:t> </a:t>
            </a:r>
            <a:r>
              <a:rPr lang="es-ES" sz="2200" dirty="0" err="1"/>
              <a:t>query</a:t>
            </a:r>
            <a:r>
              <a:rPr lang="es-ES" sz="2200" dirty="0"/>
              <a:t> </a:t>
            </a:r>
            <a:r>
              <a:rPr lang="es-ES" sz="2200" dirty="0" err="1"/>
              <a:t>is</a:t>
            </a:r>
            <a:r>
              <a:rPr lang="es-ES" sz="2200" dirty="0"/>
              <a:t> </a:t>
            </a:r>
            <a:r>
              <a:rPr lang="es-ES" sz="2200" dirty="0" err="1"/>
              <a:t>useful</a:t>
            </a:r>
            <a:r>
              <a:rPr lang="es-ES" sz="2200" dirty="0"/>
              <a:t> </a:t>
            </a:r>
            <a:r>
              <a:rPr lang="es-ES" sz="2200" dirty="0" err="1"/>
              <a:t>for</a:t>
            </a:r>
            <a:r>
              <a:rPr lang="es-ES" sz="2200" dirty="0"/>
              <a:t> </a:t>
            </a:r>
            <a:r>
              <a:rPr lang="es-ES" sz="2200" dirty="0" err="1"/>
              <a:t>identifying</a:t>
            </a:r>
            <a:r>
              <a:rPr lang="es-ES" sz="2200" dirty="0"/>
              <a:t> </a:t>
            </a:r>
            <a:r>
              <a:rPr lang="es-ES" sz="2200" dirty="0" err="1"/>
              <a:t>booster</a:t>
            </a:r>
            <a:r>
              <a:rPr lang="es-ES" sz="2200" dirty="0"/>
              <a:t> </a:t>
            </a:r>
            <a:r>
              <a:rPr lang="es-ES" sz="2200" dirty="0" err="1"/>
              <a:t>versions</a:t>
            </a:r>
            <a:r>
              <a:rPr lang="es-ES" sz="2200" dirty="0"/>
              <a:t> </a:t>
            </a:r>
            <a:r>
              <a:rPr lang="es-ES" sz="2200" dirty="0" err="1"/>
              <a:t>that</a:t>
            </a:r>
            <a:r>
              <a:rPr lang="es-ES" sz="2200" dirty="0"/>
              <a:t> </a:t>
            </a:r>
            <a:r>
              <a:rPr lang="es-ES" sz="2200" dirty="0" err="1"/>
              <a:t>have</a:t>
            </a:r>
            <a:r>
              <a:rPr lang="es-ES" sz="2200" dirty="0"/>
              <a:t> </a:t>
            </a:r>
            <a:r>
              <a:rPr lang="es-ES" sz="2200" dirty="0" err="1"/>
              <a:t>been</a:t>
            </a:r>
            <a:r>
              <a:rPr lang="es-ES" sz="2200" dirty="0"/>
              <a:t> </a:t>
            </a:r>
            <a:r>
              <a:rPr lang="es-ES" sz="2200" dirty="0" err="1"/>
              <a:t>used</a:t>
            </a:r>
            <a:r>
              <a:rPr lang="es-ES" sz="2200" dirty="0"/>
              <a:t> </a:t>
            </a:r>
            <a:r>
              <a:rPr lang="es-ES" sz="2200" dirty="0" err="1"/>
              <a:t>on</a:t>
            </a:r>
            <a:r>
              <a:rPr lang="es-ES" sz="2200" dirty="0"/>
              <a:t> </a:t>
            </a:r>
            <a:r>
              <a:rPr lang="es-ES" sz="2200" dirty="0" err="1"/>
              <a:t>missions</a:t>
            </a:r>
            <a:r>
              <a:rPr lang="es-ES" sz="2200" dirty="0"/>
              <a:t> </a:t>
            </a:r>
            <a:r>
              <a:rPr lang="es-ES" sz="2200" dirty="0" err="1"/>
              <a:t>with</a:t>
            </a:r>
            <a:r>
              <a:rPr lang="es-ES" sz="2200" dirty="0"/>
              <a:t> </a:t>
            </a:r>
            <a:r>
              <a:rPr lang="es-ES" sz="2200" dirty="0" err="1"/>
              <a:t>the</a:t>
            </a:r>
            <a:r>
              <a:rPr lang="es-ES" sz="2200" dirty="0"/>
              <a:t> </a:t>
            </a:r>
            <a:r>
              <a:rPr lang="es-ES" sz="2200" dirty="0" err="1"/>
              <a:t>highest</a:t>
            </a:r>
            <a:r>
              <a:rPr lang="es-ES" sz="2200" dirty="0"/>
              <a:t> </a:t>
            </a:r>
            <a:r>
              <a:rPr lang="es-ES" sz="2200" dirty="0" err="1"/>
              <a:t>payload</a:t>
            </a:r>
            <a:r>
              <a:rPr lang="es-ES" sz="2200" dirty="0"/>
              <a:t> </a:t>
            </a:r>
            <a:r>
              <a:rPr lang="es-ES" sz="2200" dirty="0" err="1"/>
              <a:t>mass</a:t>
            </a:r>
            <a:r>
              <a:rPr lang="es-ES" sz="2200" dirty="0"/>
              <a:t>. </a:t>
            </a:r>
            <a:r>
              <a:rPr lang="es-ES" sz="2200" dirty="0" err="1"/>
              <a:t>This</a:t>
            </a:r>
            <a:r>
              <a:rPr lang="es-ES" sz="2200" dirty="0"/>
              <a:t> can </a:t>
            </a:r>
            <a:r>
              <a:rPr lang="es-ES" sz="2200" dirty="0" err="1"/>
              <a:t>provide</a:t>
            </a:r>
            <a:r>
              <a:rPr lang="es-ES" sz="2200" dirty="0"/>
              <a:t> </a:t>
            </a:r>
            <a:r>
              <a:rPr lang="es-ES" sz="2200" dirty="0" err="1"/>
              <a:t>information</a:t>
            </a:r>
            <a:r>
              <a:rPr lang="es-ES" sz="2200" dirty="0"/>
              <a:t> </a:t>
            </a:r>
            <a:r>
              <a:rPr lang="es-ES" sz="2200" dirty="0" err="1"/>
              <a:t>on</a:t>
            </a:r>
            <a:r>
              <a:rPr lang="es-ES" sz="2200" dirty="0"/>
              <a:t> </a:t>
            </a:r>
            <a:r>
              <a:rPr lang="es-ES" sz="2200" dirty="0" err="1"/>
              <a:t>the</a:t>
            </a:r>
            <a:r>
              <a:rPr lang="es-ES" sz="2200" dirty="0"/>
              <a:t> </a:t>
            </a:r>
            <a:r>
              <a:rPr lang="es-ES" sz="2200" dirty="0" err="1"/>
              <a:t>payload</a:t>
            </a:r>
            <a:r>
              <a:rPr lang="es-ES" sz="2200" dirty="0"/>
              <a:t> </a:t>
            </a:r>
            <a:r>
              <a:rPr lang="es-ES" sz="2200" dirty="0" err="1"/>
              <a:t>capacity</a:t>
            </a:r>
            <a:r>
              <a:rPr lang="es-ES" sz="2200" dirty="0"/>
              <a:t> </a:t>
            </a:r>
            <a:r>
              <a:rPr lang="es-ES" sz="2200" dirty="0" err="1"/>
              <a:t>of</a:t>
            </a:r>
            <a:r>
              <a:rPr lang="es-ES" sz="2200" dirty="0"/>
              <a:t> </a:t>
            </a:r>
            <a:r>
              <a:rPr lang="es-ES" sz="2200" dirty="0" err="1"/>
              <a:t>different</a:t>
            </a:r>
            <a:r>
              <a:rPr lang="es-ES" sz="2200" dirty="0"/>
              <a:t> </a:t>
            </a:r>
            <a:r>
              <a:rPr lang="es-ES" sz="2200" dirty="0" err="1"/>
              <a:t>booster</a:t>
            </a:r>
            <a:r>
              <a:rPr lang="es-ES" sz="2200" dirty="0"/>
              <a:t> </a:t>
            </a:r>
            <a:r>
              <a:rPr lang="es-ES" sz="2200" dirty="0" err="1"/>
              <a:t>versions</a:t>
            </a:r>
            <a:r>
              <a:rPr lang="es-ES" sz="2200" dirty="0"/>
              <a:t> and </a:t>
            </a:r>
            <a:r>
              <a:rPr lang="es-ES" sz="2200" dirty="0" err="1"/>
              <a:t>their</a:t>
            </a:r>
            <a:r>
              <a:rPr lang="es-ES" sz="2200" dirty="0"/>
              <a:t> </a:t>
            </a:r>
            <a:r>
              <a:rPr lang="es-ES" sz="2200" dirty="0" err="1"/>
              <a:t>importance</a:t>
            </a:r>
            <a:r>
              <a:rPr lang="es-ES" sz="2200" dirty="0"/>
              <a:t> in </a:t>
            </a:r>
            <a:r>
              <a:rPr lang="es-ES" sz="2200" dirty="0" err="1"/>
              <a:t>missions</a:t>
            </a:r>
            <a:r>
              <a:rPr lang="es-ES" sz="2200" dirty="0"/>
              <a:t> </a:t>
            </a:r>
            <a:r>
              <a:rPr lang="es-ES" sz="2200" dirty="0" err="1"/>
              <a:t>requiring</a:t>
            </a:r>
            <a:r>
              <a:rPr lang="es-ES" sz="2200" dirty="0"/>
              <a:t> heavy </a:t>
            </a:r>
            <a:r>
              <a:rPr lang="es-ES" sz="2200" dirty="0" err="1"/>
              <a:t>payloads</a:t>
            </a:r>
            <a:r>
              <a:rPr lang="es-ES" sz="2200" dirty="0"/>
              <a:t>.</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uadroTexto 5">
            <a:extLst>
              <a:ext uri="{FF2B5EF4-FFF2-40B4-BE49-F238E27FC236}">
                <a16:creationId xmlns:a16="http://schemas.microsoft.com/office/drawing/2014/main" id="{8D293B0B-E0E6-412C-8B4D-16550012F0E3}"/>
              </a:ext>
            </a:extLst>
          </p:cNvPr>
          <p:cNvSpPr txBox="1"/>
          <p:nvPr/>
        </p:nvSpPr>
        <p:spPr>
          <a:xfrm>
            <a:off x="1955850" y="1546240"/>
            <a:ext cx="8280300" cy="1754326"/>
          </a:xfrm>
          <a:prstGeom prst="rect">
            <a:avLst/>
          </a:prstGeom>
          <a:noFill/>
        </p:spPr>
        <p:txBody>
          <a:bodyPr wrap="square">
            <a:spAutoFit/>
          </a:bodyPr>
          <a:lstStyle/>
          <a:p>
            <a:r>
              <a:rPr lang="es-ES" dirty="0"/>
              <a:t>%</a:t>
            </a:r>
            <a:r>
              <a:rPr lang="es-ES" dirty="0" err="1"/>
              <a:t>sql</a:t>
            </a:r>
            <a:r>
              <a:rPr lang="es-ES" dirty="0"/>
              <a:t> SELECT </a:t>
            </a:r>
            <a:r>
              <a:rPr lang="es-ES" dirty="0" err="1"/>
              <a:t>substr</a:t>
            </a:r>
            <a:r>
              <a:rPr lang="es-ES" dirty="0"/>
              <a:t>(Date, 6, 2) as </a:t>
            </a:r>
            <a:r>
              <a:rPr lang="es-ES" dirty="0" err="1"/>
              <a:t>month</a:t>
            </a:r>
            <a:r>
              <a:rPr lang="es-ES" dirty="0"/>
              <a:t>, </a:t>
            </a:r>
          </a:p>
          <a:p>
            <a:r>
              <a:rPr lang="es-ES" dirty="0"/>
              <a:t>	</a:t>
            </a:r>
            <a:r>
              <a:rPr lang="es-ES" dirty="0" err="1"/>
              <a:t>Landing_Outcome</a:t>
            </a:r>
            <a:r>
              <a:rPr lang="es-ES" dirty="0"/>
              <a:t>, </a:t>
            </a:r>
          </a:p>
          <a:p>
            <a:r>
              <a:rPr lang="es-ES" dirty="0"/>
              <a:t>	BOOSTER_VERSION, </a:t>
            </a:r>
          </a:p>
          <a:p>
            <a:r>
              <a:rPr lang="es-ES" dirty="0"/>
              <a:t>	LAUNCH_SITE </a:t>
            </a:r>
          </a:p>
          <a:p>
            <a:r>
              <a:rPr lang="es-ES" dirty="0"/>
              <a:t>FROM SPACEXTABLE </a:t>
            </a:r>
          </a:p>
          <a:p>
            <a:r>
              <a:rPr lang="es-ES" dirty="0"/>
              <a:t>WHERE </a:t>
            </a:r>
            <a:r>
              <a:rPr lang="es-ES" dirty="0" err="1"/>
              <a:t>substr</a:t>
            </a:r>
            <a:r>
              <a:rPr lang="es-ES" dirty="0"/>
              <a:t>(Date, 0, 5) = '2015' AND "</a:t>
            </a:r>
            <a:r>
              <a:rPr lang="es-ES" dirty="0" err="1"/>
              <a:t>Landing_Outcome</a:t>
            </a:r>
            <a:r>
              <a:rPr lang="es-ES" dirty="0"/>
              <a:t>" LIKE '</a:t>
            </a:r>
            <a:r>
              <a:rPr lang="es-ES" dirty="0" err="1"/>
              <a:t>Failure</a:t>
            </a:r>
            <a:r>
              <a:rPr lang="es-ES" dirty="0"/>
              <a:t> (</a:t>
            </a:r>
            <a:r>
              <a:rPr lang="es-ES" dirty="0" err="1"/>
              <a:t>drone</a:t>
            </a:r>
            <a:r>
              <a:rPr lang="es-ES" dirty="0"/>
              <a:t> </a:t>
            </a:r>
            <a:r>
              <a:rPr lang="es-ES" dirty="0" err="1"/>
              <a:t>ship</a:t>
            </a:r>
            <a:r>
              <a:rPr lang="es-ES" dirty="0"/>
              <a:t>)';</a:t>
            </a:r>
          </a:p>
        </p:txBody>
      </p:sp>
      <p:graphicFrame>
        <p:nvGraphicFramePr>
          <p:cNvPr id="7" name="Tabla 6">
            <a:extLst>
              <a:ext uri="{FF2B5EF4-FFF2-40B4-BE49-F238E27FC236}">
                <a16:creationId xmlns:a16="http://schemas.microsoft.com/office/drawing/2014/main" id="{AD696FB9-BAAC-4028-90F7-BC1FD6F5C330}"/>
              </a:ext>
            </a:extLst>
          </p:cNvPr>
          <p:cNvGraphicFramePr>
            <a:graphicFrameLocks noGrp="1"/>
          </p:cNvGraphicFramePr>
          <p:nvPr>
            <p:extLst>
              <p:ext uri="{D42A27DB-BD31-4B8C-83A1-F6EECF244321}">
                <p14:modId xmlns:p14="http://schemas.microsoft.com/office/powerpoint/2010/main" val="1650088035"/>
              </p:ext>
            </p:extLst>
          </p:nvPr>
        </p:nvGraphicFramePr>
        <p:xfrm>
          <a:off x="1774975" y="3498481"/>
          <a:ext cx="8505672" cy="1097280"/>
        </p:xfrm>
        <a:graphic>
          <a:graphicData uri="http://schemas.openxmlformats.org/drawingml/2006/table">
            <a:tbl>
              <a:tblPr/>
              <a:tblGrid>
                <a:gridCol w="2126418">
                  <a:extLst>
                    <a:ext uri="{9D8B030D-6E8A-4147-A177-3AD203B41FA5}">
                      <a16:colId xmlns:a16="http://schemas.microsoft.com/office/drawing/2014/main" val="1820580317"/>
                    </a:ext>
                  </a:extLst>
                </a:gridCol>
                <a:gridCol w="2126418">
                  <a:extLst>
                    <a:ext uri="{9D8B030D-6E8A-4147-A177-3AD203B41FA5}">
                      <a16:colId xmlns:a16="http://schemas.microsoft.com/office/drawing/2014/main" val="825484257"/>
                    </a:ext>
                  </a:extLst>
                </a:gridCol>
                <a:gridCol w="2126418">
                  <a:extLst>
                    <a:ext uri="{9D8B030D-6E8A-4147-A177-3AD203B41FA5}">
                      <a16:colId xmlns:a16="http://schemas.microsoft.com/office/drawing/2014/main" val="2543469734"/>
                    </a:ext>
                  </a:extLst>
                </a:gridCol>
                <a:gridCol w="2126418">
                  <a:extLst>
                    <a:ext uri="{9D8B030D-6E8A-4147-A177-3AD203B41FA5}">
                      <a16:colId xmlns:a16="http://schemas.microsoft.com/office/drawing/2014/main" val="2674605331"/>
                    </a:ext>
                  </a:extLst>
                </a:gridCol>
              </a:tblGrid>
              <a:tr h="0">
                <a:tc>
                  <a:txBody>
                    <a:bodyPr/>
                    <a:lstStyle/>
                    <a:p>
                      <a:pPr algn="r" fontAlgn="ctr"/>
                      <a:r>
                        <a:rPr lang="es-ES" b="1">
                          <a:effectLst/>
                        </a:rPr>
                        <a:t>month</a:t>
                      </a:r>
                    </a:p>
                  </a:txBody>
                  <a:tcPr anchor="ctr">
                    <a:lnL>
                      <a:noFill/>
                    </a:lnL>
                    <a:lnR>
                      <a:noFill/>
                    </a:lnR>
                    <a:lnT>
                      <a:noFill/>
                    </a:lnT>
                    <a:lnB>
                      <a:noFill/>
                    </a:lnB>
                    <a:solidFill>
                      <a:srgbClr val="FFFFFF"/>
                    </a:solidFill>
                  </a:tcPr>
                </a:tc>
                <a:tc>
                  <a:txBody>
                    <a:bodyPr/>
                    <a:lstStyle/>
                    <a:p>
                      <a:pPr algn="r" fontAlgn="ctr"/>
                      <a:r>
                        <a:rPr lang="es-ES" b="1">
                          <a:effectLst/>
                        </a:rPr>
                        <a:t>Landing_Outcome</a:t>
                      </a:r>
                    </a:p>
                  </a:txBody>
                  <a:tcPr anchor="ctr">
                    <a:lnL>
                      <a:noFill/>
                    </a:lnL>
                    <a:lnR>
                      <a:noFill/>
                    </a:lnR>
                    <a:lnT>
                      <a:noFill/>
                    </a:lnT>
                    <a:lnB>
                      <a:noFill/>
                    </a:lnB>
                    <a:solidFill>
                      <a:srgbClr val="FFFFFF"/>
                    </a:solidFill>
                  </a:tcPr>
                </a:tc>
                <a:tc>
                  <a:txBody>
                    <a:bodyPr/>
                    <a:lstStyle/>
                    <a:p>
                      <a:pPr algn="r" fontAlgn="ctr"/>
                      <a:r>
                        <a:rPr lang="es-ES" b="1">
                          <a:effectLst/>
                        </a:rPr>
                        <a:t>Booster_Version</a:t>
                      </a:r>
                    </a:p>
                  </a:txBody>
                  <a:tcPr anchor="ctr">
                    <a:lnL>
                      <a:noFill/>
                    </a:lnL>
                    <a:lnR>
                      <a:noFill/>
                    </a:lnR>
                    <a:lnT>
                      <a:noFill/>
                    </a:lnT>
                    <a:lnB>
                      <a:noFill/>
                    </a:lnB>
                    <a:solidFill>
                      <a:srgbClr val="FFFFFF"/>
                    </a:solidFill>
                  </a:tcPr>
                </a:tc>
                <a:tc>
                  <a:txBody>
                    <a:bodyPr/>
                    <a:lstStyle/>
                    <a:p>
                      <a:pPr algn="r" fontAlgn="ctr"/>
                      <a:r>
                        <a:rPr lang="es-E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1659143886"/>
                  </a:ext>
                </a:extLst>
              </a:tr>
              <a:tr h="0">
                <a:tc>
                  <a:txBody>
                    <a:bodyPr/>
                    <a:lstStyle/>
                    <a:p>
                      <a:pPr algn="r" fontAlgn="ctr"/>
                      <a:r>
                        <a:rPr lang="es-ES">
                          <a:effectLst/>
                        </a:rPr>
                        <a:t>01</a:t>
                      </a:r>
                    </a:p>
                  </a:txBody>
                  <a:tcPr anchor="ctr">
                    <a:lnL>
                      <a:noFill/>
                    </a:lnL>
                    <a:lnR>
                      <a:noFill/>
                    </a:lnR>
                    <a:lnT>
                      <a:noFill/>
                    </a:lnT>
                    <a:lnB>
                      <a:noFill/>
                    </a:lnB>
                    <a:solidFill>
                      <a:srgbClr val="FFFFFF"/>
                    </a:solidFill>
                  </a:tcPr>
                </a:tc>
                <a:tc>
                  <a:txBody>
                    <a:bodyPr/>
                    <a:lstStyle/>
                    <a:p>
                      <a:pPr algn="r" fontAlgn="ctr"/>
                      <a:r>
                        <a:rPr lang="es-ES">
                          <a:effectLst/>
                        </a:rPr>
                        <a:t>Failure (drone ship)</a:t>
                      </a:r>
                    </a:p>
                  </a:txBody>
                  <a:tcPr anchor="ctr">
                    <a:lnL>
                      <a:noFill/>
                    </a:lnL>
                    <a:lnR>
                      <a:noFill/>
                    </a:lnR>
                    <a:lnT>
                      <a:noFill/>
                    </a:lnT>
                    <a:lnB>
                      <a:noFill/>
                    </a:lnB>
                    <a:solidFill>
                      <a:srgbClr val="FFFFFF"/>
                    </a:solidFill>
                  </a:tcPr>
                </a:tc>
                <a:tc>
                  <a:txBody>
                    <a:bodyPr/>
                    <a:lstStyle/>
                    <a:p>
                      <a:pPr algn="r" fontAlgn="ctr"/>
                      <a:r>
                        <a:rPr lang="es-ES">
                          <a:effectLst/>
                        </a:rPr>
                        <a:t>F9 v1.1 B1012</a:t>
                      </a:r>
                    </a:p>
                  </a:txBody>
                  <a:tcPr anchor="ctr">
                    <a:lnL>
                      <a:noFill/>
                    </a:lnL>
                    <a:lnR>
                      <a:noFill/>
                    </a:lnR>
                    <a:lnT>
                      <a:noFill/>
                    </a:lnT>
                    <a:lnB>
                      <a:noFill/>
                    </a:lnB>
                    <a:solidFill>
                      <a:srgbClr val="FFFFFF"/>
                    </a:solidFill>
                  </a:tcPr>
                </a:tc>
                <a:tc>
                  <a:txBody>
                    <a:bodyPr/>
                    <a:lstStyle/>
                    <a:p>
                      <a:pPr algn="r" fontAlgn="ctr"/>
                      <a:r>
                        <a:rPr lang="es-E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877487958"/>
                  </a:ext>
                </a:extLst>
              </a:tr>
              <a:tr h="0">
                <a:tc>
                  <a:txBody>
                    <a:bodyPr/>
                    <a:lstStyle/>
                    <a:p>
                      <a:pPr algn="r" fontAlgn="ctr"/>
                      <a:r>
                        <a:rPr lang="es-ES">
                          <a:effectLst/>
                        </a:rPr>
                        <a:t>04</a:t>
                      </a:r>
                    </a:p>
                  </a:txBody>
                  <a:tcPr anchor="ctr">
                    <a:lnL>
                      <a:noFill/>
                    </a:lnL>
                    <a:lnR>
                      <a:noFill/>
                    </a:lnR>
                    <a:lnT>
                      <a:noFill/>
                    </a:lnT>
                    <a:lnB>
                      <a:noFill/>
                    </a:lnB>
                    <a:solidFill>
                      <a:srgbClr val="FFFFFF"/>
                    </a:solidFill>
                  </a:tcPr>
                </a:tc>
                <a:tc>
                  <a:txBody>
                    <a:bodyPr/>
                    <a:lstStyle/>
                    <a:p>
                      <a:pPr algn="r" fontAlgn="ctr"/>
                      <a:r>
                        <a:rPr lang="es-ES">
                          <a:effectLst/>
                        </a:rPr>
                        <a:t>Failure (drone ship)</a:t>
                      </a:r>
                    </a:p>
                  </a:txBody>
                  <a:tcPr anchor="ctr">
                    <a:lnL>
                      <a:noFill/>
                    </a:lnL>
                    <a:lnR>
                      <a:noFill/>
                    </a:lnR>
                    <a:lnT>
                      <a:noFill/>
                    </a:lnT>
                    <a:lnB>
                      <a:noFill/>
                    </a:lnB>
                    <a:solidFill>
                      <a:srgbClr val="FFFFFF"/>
                    </a:solidFill>
                  </a:tcPr>
                </a:tc>
                <a:tc>
                  <a:txBody>
                    <a:bodyPr/>
                    <a:lstStyle/>
                    <a:p>
                      <a:pPr algn="r" fontAlgn="ctr"/>
                      <a:r>
                        <a:rPr lang="es-ES">
                          <a:effectLst/>
                        </a:rPr>
                        <a:t>F9 v1.1 B1015</a:t>
                      </a:r>
                    </a:p>
                  </a:txBody>
                  <a:tcPr anchor="ctr">
                    <a:lnL>
                      <a:noFill/>
                    </a:lnL>
                    <a:lnR>
                      <a:noFill/>
                    </a:lnR>
                    <a:lnT>
                      <a:noFill/>
                    </a:lnT>
                    <a:lnB>
                      <a:noFill/>
                    </a:lnB>
                    <a:solidFill>
                      <a:srgbClr val="FFFFFF"/>
                    </a:solidFill>
                  </a:tcPr>
                </a:tc>
                <a:tc>
                  <a:txBody>
                    <a:bodyPr/>
                    <a:lstStyle/>
                    <a:p>
                      <a:pPr algn="r" fontAlgn="ctr"/>
                      <a:r>
                        <a:rPr lang="es-E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407146163"/>
                  </a:ext>
                </a:extLst>
              </a:tr>
            </a:tbl>
          </a:graphicData>
        </a:graphic>
      </p:graphicFrame>
      <p:sp>
        <p:nvSpPr>
          <p:cNvPr id="9" name="CuadroTexto 8">
            <a:extLst>
              <a:ext uri="{FF2B5EF4-FFF2-40B4-BE49-F238E27FC236}">
                <a16:creationId xmlns:a16="http://schemas.microsoft.com/office/drawing/2014/main" id="{C7695072-C24F-44CD-A247-DEE9AD8ECECF}"/>
              </a:ext>
            </a:extLst>
          </p:cNvPr>
          <p:cNvSpPr txBox="1"/>
          <p:nvPr/>
        </p:nvSpPr>
        <p:spPr>
          <a:xfrm>
            <a:off x="1034322" y="4767528"/>
            <a:ext cx="9983448" cy="1446550"/>
          </a:xfrm>
          <a:prstGeom prst="rect">
            <a:avLst/>
          </a:prstGeom>
          <a:noFill/>
        </p:spPr>
        <p:txBody>
          <a:bodyPr wrap="square">
            <a:spAutoFit/>
          </a:bodyPr>
          <a:lstStyle/>
          <a:p>
            <a:pPr algn="just"/>
            <a:r>
              <a:rPr lang="es-ES" sz="2200" dirty="0" err="1"/>
              <a:t>This</a:t>
            </a:r>
            <a:r>
              <a:rPr lang="es-ES" sz="2200" dirty="0"/>
              <a:t> </a:t>
            </a:r>
            <a:r>
              <a:rPr lang="es-ES" sz="2200" dirty="0" err="1"/>
              <a:t>query</a:t>
            </a:r>
            <a:r>
              <a:rPr lang="es-ES" sz="2200" dirty="0"/>
              <a:t> </a:t>
            </a:r>
            <a:r>
              <a:rPr lang="es-ES" sz="2200" dirty="0" err="1"/>
              <a:t>is</a:t>
            </a:r>
            <a:r>
              <a:rPr lang="es-ES" sz="2200" dirty="0"/>
              <a:t> </a:t>
            </a:r>
            <a:r>
              <a:rPr lang="es-ES" sz="2200" dirty="0" err="1"/>
              <a:t>useful</a:t>
            </a:r>
            <a:r>
              <a:rPr lang="es-ES" sz="2200" dirty="0"/>
              <a:t> </a:t>
            </a:r>
            <a:r>
              <a:rPr lang="es-ES" sz="2200" dirty="0" err="1"/>
              <a:t>for</a:t>
            </a:r>
            <a:r>
              <a:rPr lang="es-ES" sz="2200" dirty="0"/>
              <a:t> </a:t>
            </a:r>
            <a:r>
              <a:rPr lang="es-ES" sz="2200" dirty="0" err="1"/>
              <a:t>analyzing</a:t>
            </a:r>
            <a:r>
              <a:rPr lang="es-ES" sz="2200" dirty="0"/>
              <a:t> </a:t>
            </a:r>
            <a:r>
              <a:rPr lang="es-ES" sz="2200" dirty="0" err="1"/>
              <a:t>failed</a:t>
            </a:r>
            <a:r>
              <a:rPr lang="es-ES" sz="2200" dirty="0"/>
              <a:t> </a:t>
            </a:r>
            <a:r>
              <a:rPr lang="es-ES" sz="2200" dirty="0" err="1"/>
              <a:t>drone</a:t>
            </a:r>
            <a:r>
              <a:rPr lang="es-ES" sz="2200" dirty="0"/>
              <a:t> </a:t>
            </a:r>
            <a:r>
              <a:rPr lang="es-ES" sz="2200" dirty="0" err="1"/>
              <a:t>ship</a:t>
            </a:r>
            <a:r>
              <a:rPr lang="es-ES" sz="2200" dirty="0"/>
              <a:t> </a:t>
            </a:r>
            <a:r>
              <a:rPr lang="es-ES" sz="2200" dirty="0" err="1"/>
              <a:t>landing</a:t>
            </a:r>
            <a:r>
              <a:rPr lang="es-ES" sz="2200" dirty="0"/>
              <a:t> </a:t>
            </a:r>
            <a:r>
              <a:rPr lang="es-ES" sz="2200" dirty="0" err="1"/>
              <a:t>attempts</a:t>
            </a:r>
            <a:r>
              <a:rPr lang="es-ES" sz="2200" dirty="0"/>
              <a:t> </a:t>
            </a:r>
            <a:r>
              <a:rPr lang="es-ES" sz="2200" dirty="0" err="1"/>
              <a:t>during</a:t>
            </a:r>
            <a:r>
              <a:rPr lang="es-ES" sz="2200" dirty="0"/>
              <a:t> 2015. </a:t>
            </a:r>
            <a:r>
              <a:rPr lang="es-ES" sz="2200" dirty="0" err="1"/>
              <a:t>It</a:t>
            </a:r>
            <a:r>
              <a:rPr lang="es-ES" sz="2200" dirty="0"/>
              <a:t> </a:t>
            </a:r>
            <a:r>
              <a:rPr lang="es-ES" sz="2200" dirty="0" err="1"/>
              <a:t>provides</a:t>
            </a:r>
            <a:r>
              <a:rPr lang="es-ES" sz="2200" dirty="0"/>
              <a:t> </a:t>
            </a:r>
            <a:r>
              <a:rPr lang="es-ES" sz="2200" dirty="0" err="1"/>
              <a:t>information</a:t>
            </a:r>
            <a:r>
              <a:rPr lang="es-ES" sz="2200" dirty="0"/>
              <a:t> </a:t>
            </a:r>
            <a:r>
              <a:rPr lang="es-ES" sz="2200" dirty="0" err="1"/>
              <a:t>on</a:t>
            </a:r>
            <a:r>
              <a:rPr lang="es-ES" sz="2200" dirty="0"/>
              <a:t> </a:t>
            </a:r>
            <a:r>
              <a:rPr lang="es-ES" sz="2200" dirty="0" err="1"/>
              <a:t>the</a:t>
            </a:r>
            <a:r>
              <a:rPr lang="es-ES" sz="2200" dirty="0"/>
              <a:t> </a:t>
            </a:r>
            <a:r>
              <a:rPr lang="es-ES" sz="2200" dirty="0" err="1"/>
              <a:t>months</a:t>
            </a:r>
            <a:r>
              <a:rPr lang="es-ES" sz="2200" dirty="0"/>
              <a:t> in </a:t>
            </a:r>
            <a:r>
              <a:rPr lang="es-ES" sz="2200" dirty="0" err="1"/>
              <a:t>which</a:t>
            </a:r>
            <a:r>
              <a:rPr lang="es-ES" sz="2200" dirty="0"/>
              <a:t> </a:t>
            </a:r>
            <a:r>
              <a:rPr lang="es-ES" sz="2200" dirty="0" err="1"/>
              <a:t>these</a:t>
            </a:r>
            <a:r>
              <a:rPr lang="es-ES" sz="2200" dirty="0"/>
              <a:t> </a:t>
            </a:r>
            <a:r>
              <a:rPr lang="es-ES" sz="2200" dirty="0" err="1"/>
              <a:t>failures</a:t>
            </a:r>
            <a:r>
              <a:rPr lang="es-ES" sz="2200" dirty="0"/>
              <a:t> </a:t>
            </a:r>
            <a:r>
              <a:rPr lang="es-ES" sz="2200" dirty="0" err="1"/>
              <a:t>occurred</a:t>
            </a:r>
            <a:r>
              <a:rPr lang="es-ES" sz="2200" dirty="0"/>
              <a:t>, </a:t>
            </a:r>
            <a:r>
              <a:rPr lang="es-ES" sz="2200" dirty="0" err="1"/>
              <a:t>the</a:t>
            </a:r>
            <a:r>
              <a:rPr lang="es-ES" sz="2200" dirty="0"/>
              <a:t> </a:t>
            </a:r>
            <a:r>
              <a:rPr lang="es-ES" sz="2200" dirty="0" err="1"/>
              <a:t>booster</a:t>
            </a:r>
            <a:r>
              <a:rPr lang="es-ES" sz="2200" dirty="0"/>
              <a:t> </a:t>
            </a:r>
            <a:r>
              <a:rPr lang="es-ES" sz="2200" dirty="0" err="1"/>
              <a:t>versions</a:t>
            </a:r>
            <a:r>
              <a:rPr lang="es-ES" sz="2200" dirty="0"/>
              <a:t> </a:t>
            </a:r>
            <a:r>
              <a:rPr lang="es-ES" sz="2200" dirty="0" err="1"/>
              <a:t>involved</a:t>
            </a:r>
            <a:r>
              <a:rPr lang="es-ES" sz="2200" dirty="0"/>
              <a:t>, and </a:t>
            </a:r>
            <a:r>
              <a:rPr lang="es-ES" sz="2200" dirty="0" err="1"/>
              <a:t>the</a:t>
            </a:r>
            <a:r>
              <a:rPr lang="es-ES" sz="2200" dirty="0"/>
              <a:t> </a:t>
            </a:r>
            <a:r>
              <a:rPr lang="es-ES" sz="2200" dirty="0" err="1"/>
              <a:t>launch</a:t>
            </a:r>
            <a:r>
              <a:rPr lang="es-ES" sz="2200" dirty="0"/>
              <a:t> sites </a:t>
            </a:r>
            <a:r>
              <a:rPr lang="es-ES" sz="2200" dirty="0" err="1"/>
              <a:t>from</a:t>
            </a:r>
            <a:r>
              <a:rPr lang="es-ES" sz="2200" dirty="0"/>
              <a:t> </a:t>
            </a:r>
            <a:r>
              <a:rPr lang="es-ES" sz="2200" dirty="0" err="1"/>
              <a:t>which</a:t>
            </a:r>
            <a:r>
              <a:rPr lang="es-ES" sz="2200" dirty="0"/>
              <a:t> </a:t>
            </a:r>
            <a:r>
              <a:rPr lang="es-ES" sz="2200" dirty="0" err="1"/>
              <a:t>the</a:t>
            </a:r>
            <a:r>
              <a:rPr lang="es-ES" sz="2200" dirty="0"/>
              <a:t> </a:t>
            </a:r>
            <a:r>
              <a:rPr lang="es-ES" sz="2200" dirty="0" err="1"/>
              <a:t>launches</a:t>
            </a:r>
            <a:r>
              <a:rPr lang="es-ES" sz="2200" dirty="0"/>
              <a:t> </a:t>
            </a:r>
            <a:r>
              <a:rPr lang="es-ES" sz="2200" dirty="0" err="1"/>
              <a:t>were</a:t>
            </a:r>
            <a:r>
              <a:rPr lang="es-ES" sz="2200" dirty="0"/>
              <a:t> </a:t>
            </a:r>
            <a:r>
              <a:rPr lang="es-ES" sz="2200" dirty="0" err="1"/>
              <a:t>conducted</a:t>
            </a:r>
            <a:r>
              <a:rPr lang="es-ES" sz="2200" dirty="0"/>
              <a:t>. </a:t>
            </a:r>
            <a:r>
              <a:rPr lang="es-ES" sz="2200" dirty="0" err="1"/>
              <a:t>This</a:t>
            </a:r>
            <a:r>
              <a:rPr lang="es-ES" sz="2200" dirty="0"/>
              <a:t> can </a:t>
            </a:r>
            <a:r>
              <a:rPr lang="es-ES" sz="2200" dirty="0" err="1"/>
              <a:t>help</a:t>
            </a:r>
            <a:r>
              <a:rPr lang="es-ES" sz="2200" dirty="0"/>
              <a:t> </a:t>
            </a:r>
            <a:r>
              <a:rPr lang="es-ES" sz="2200" dirty="0" err="1"/>
              <a:t>identify</a:t>
            </a:r>
            <a:r>
              <a:rPr lang="es-ES" sz="2200" dirty="0"/>
              <a:t> </a:t>
            </a:r>
            <a:r>
              <a:rPr lang="es-ES" sz="2200" dirty="0" err="1"/>
              <a:t>patterns</a:t>
            </a:r>
            <a:r>
              <a:rPr lang="es-ES" sz="2200" dirty="0"/>
              <a:t> </a:t>
            </a:r>
            <a:r>
              <a:rPr lang="es-ES" sz="2200" dirty="0" err="1"/>
              <a:t>or</a:t>
            </a:r>
            <a:r>
              <a:rPr lang="es-ES" sz="2200" dirty="0"/>
              <a:t> </a:t>
            </a:r>
            <a:r>
              <a:rPr lang="es-ES" sz="2200" dirty="0" err="1"/>
              <a:t>areas</a:t>
            </a:r>
            <a:r>
              <a:rPr lang="es-ES" sz="2200" dirty="0"/>
              <a:t> </a:t>
            </a:r>
            <a:r>
              <a:rPr lang="es-ES" sz="2200" dirty="0" err="1"/>
              <a:t>for</a:t>
            </a:r>
            <a:r>
              <a:rPr lang="es-ES" sz="2200" dirty="0"/>
              <a:t> </a:t>
            </a:r>
            <a:r>
              <a:rPr lang="es-ES" sz="2200" dirty="0" err="1"/>
              <a:t>improvement</a:t>
            </a:r>
            <a:r>
              <a:rPr lang="es-ES" sz="2200" dirty="0"/>
              <a:t> in </a:t>
            </a:r>
            <a:r>
              <a:rPr lang="es-ES" sz="2200" dirty="0" err="1"/>
              <a:t>SpaceX's</a:t>
            </a:r>
            <a:r>
              <a:rPr lang="es-ES" sz="2200" dirty="0"/>
              <a:t> </a:t>
            </a:r>
            <a:r>
              <a:rPr lang="es-ES" sz="2200" dirty="0" err="1"/>
              <a:t>recovery</a:t>
            </a:r>
            <a:r>
              <a:rPr lang="es-ES" sz="2200" dirty="0"/>
              <a:t> </a:t>
            </a:r>
            <a:r>
              <a:rPr lang="es-ES" sz="2200" dirty="0" err="1"/>
              <a:t>operations</a:t>
            </a:r>
            <a:r>
              <a:rPr lang="es-ES" sz="2200" dirty="0"/>
              <a:t>.</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uadroTexto 5">
            <a:extLst>
              <a:ext uri="{FF2B5EF4-FFF2-40B4-BE49-F238E27FC236}">
                <a16:creationId xmlns:a16="http://schemas.microsoft.com/office/drawing/2014/main" id="{28027193-BE57-45D9-A464-4CBAC9A5C059}"/>
              </a:ext>
            </a:extLst>
          </p:cNvPr>
          <p:cNvSpPr txBox="1"/>
          <p:nvPr/>
        </p:nvSpPr>
        <p:spPr>
          <a:xfrm>
            <a:off x="770011" y="1793304"/>
            <a:ext cx="4731379" cy="2462213"/>
          </a:xfrm>
          <a:prstGeom prst="rect">
            <a:avLst/>
          </a:prstGeom>
          <a:noFill/>
        </p:spPr>
        <p:txBody>
          <a:bodyPr wrap="square">
            <a:spAutoFit/>
          </a:bodyPr>
          <a:lstStyle/>
          <a:p>
            <a:r>
              <a:rPr lang="es-ES" sz="2200" dirty="0"/>
              <a:t>SELECT </a:t>
            </a:r>
            <a:r>
              <a:rPr lang="es-ES" sz="2200" dirty="0" err="1"/>
              <a:t>Landing_Outcome</a:t>
            </a:r>
            <a:r>
              <a:rPr lang="es-ES" sz="2200" dirty="0"/>
              <a:t>, </a:t>
            </a:r>
          </a:p>
          <a:p>
            <a:r>
              <a:rPr lang="es-ES" sz="2200" dirty="0"/>
              <a:t>	COUNT(*) AS </a:t>
            </a:r>
            <a:r>
              <a:rPr lang="es-ES" sz="2200" dirty="0" err="1"/>
              <a:t>Landing_Count</a:t>
            </a:r>
            <a:endParaRPr lang="es-ES" sz="2200" dirty="0"/>
          </a:p>
          <a:p>
            <a:r>
              <a:rPr lang="es-ES" sz="2200" dirty="0"/>
              <a:t>FROM SPACEXTABLE</a:t>
            </a:r>
          </a:p>
          <a:p>
            <a:r>
              <a:rPr lang="es-ES" sz="2200" dirty="0"/>
              <a:t>WHERE Date BETWEEN '2010-06-04’ </a:t>
            </a:r>
          </a:p>
          <a:p>
            <a:r>
              <a:rPr lang="es-ES" sz="2200" dirty="0"/>
              <a:t>	AND '2017-03-20'</a:t>
            </a:r>
          </a:p>
          <a:p>
            <a:r>
              <a:rPr lang="es-ES" sz="2200" dirty="0"/>
              <a:t>GROUP BY </a:t>
            </a:r>
            <a:r>
              <a:rPr lang="es-ES" sz="2200" dirty="0" err="1"/>
              <a:t>Landing_Outcome</a:t>
            </a:r>
            <a:endParaRPr lang="es-ES" sz="2200" dirty="0"/>
          </a:p>
          <a:p>
            <a:r>
              <a:rPr lang="es-ES" sz="2200" dirty="0"/>
              <a:t>ORDER BY </a:t>
            </a:r>
            <a:r>
              <a:rPr lang="es-ES" sz="2200" dirty="0" err="1"/>
              <a:t>Landing_Count</a:t>
            </a:r>
            <a:r>
              <a:rPr lang="es-ES" sz="2200" dirty="0"/>
              <a:t> DESC;</a:t>
            </a:r>
          </a:p>
        </p:txBody>
      </p:sp>
      <p:graphicFrame>
        <p:nvGraphicFramePr>
          <p:cNvPr id="7" name="Tabla 6">
            <a:extLst>
              <a:ext uri="{FF2B5EF4-FFF2-40B4-BE49-F238E27FC236}">
                <a16:creationId xmlns:a16="http://schemas.microsoft.com/office/drawing/2014/main" id="{D5C714BA-8E5D-4DB2-A8D2-3F941206BFF9}"/>
              </a:ext>
            </a:extLst>
          </p:cNvPr>
          <p:cNvGraphicFramePr>
            <a:graphicFrameLocks noGrp="1"/>
          </p:cNvGraphicFramePr>
          <p:nvPr>
            <p:extLst>
              <p:ext uri="{D42A27DB-BD31-4B8C-83A1-F6EECF244321}">
                <p14:modId xmlns:p14="http://schemas.microsoft.com/office/powerpoint/2010/main" val="227819670"/>
              </p:ext>
            </p:extLst>
          </p:nvPr>
        </p:nvGraphicFramePr>
        <p:xfrm>
          <a:off x="6475751" y="1550822"/>
          <a:ext cx="4878050" cy="3291840"/>
        </p:xfrm>
        <a:graphic>
          <a:graphicData uri="http://schemas.openxmlformats.org/drawingml/2006/table">
            <a:tbl>
              <a:tblPr/>
              <a:tblGrid>
                <a:gridCol w="2439025">
                  <a:extLst>
                    <a:ext uri="{9D8B030D-6E8A-4147-A177-3AD203B41FA5}">
                      <a16:colId xmlns:a16="http://schemas.microsoft.com/office/drawing/2014/main" val="3120537682"/>
                    </a:ext>
                  </a:extLst>
                </a:gridCol>
                <a:gridCol w="2439025">
                  <a:extLst>
                    <a:ext uri="{9D8B030D-6E8A-4147-A177-3AD203B41FA5}">
                      <a16:colId xmlns:a16="http://schemas.microsoft.com/office/drawing/2014/main" val="4200694779"/>
                    </a:ext>
                  </a:extLst>
                </a:gridCol>
              </a:tblGrid>
              <a:tr h="0">
                <a:tc>
                  <a:txBody>
                    <a:bodyPr/>
                    <a:lstStyle/>
                    <a:p>
                      <a:pPr algn="r" fontAlgn="ctr"/>
                      <a:r>
                        <a:rPr lang="es-ES" b="1">
                          <a:effectLst/>
                        </a:rPr>
                        <a:t>Landing_Outcome</a:t>
                      </a:r>
                    </a:p>
                  </a:txBody>
                  <a:tcPr anchor="ctr">
                    <a:lnL>
                      <a:noFill/>
                    </a:lnL>
                    <a:lnR>
                      <a:noFill/>
                    </a:lnR>
                    <a:lnT>
                      <a:noFill/>
                    </a:lnT>
                    <a:lnB>
                      <a:noFill/>
                    </a:lnB>
                    <a:solidFill>
                      <a:srgbClr val="FFFFFF"/>
                    </a:solidFill>
                  </a:tcPr>
                </a:tc>
                <a:tc>
                  <a:txBody>
                    <a:bodyPr/>
                    <a:lstStyle/>
                    <a:p>
                      <a:pPr algn="r" fontAlgn="ctr"/>
                      <a:r>
                        <a:rPr lang="es-ES" b="1">
                          <a:effectLst/>
                        </a:rPr>
                        <a:t>Landing_Count</a:t>
                      </a:r>
                    </a:p>
                  </a:txBody>
                  <a:tcPr anchor="ctr">
                    <a:lnL>
                      <a:noFill/>
                    </a:lnL>
                    <a:lnR>
                      <a:noFill/>
                    </a:lnR>
                    <a:lnT>
                      <a:noFill/>
                    </a:lnT>
                    <a:lnB>
                      <a:noFill/>
                    </a:lnB>
                    <a:solidFill>
                      <a:srgbClr val="FFFFFF"/>
                    </a:solidFill>
                  </a:tcPr>
                </a:tc>
                <a:extLst>
                  <a:ext uri="{0D108BD9-81ED-4DB2-BD59-A6C34878D82A}">
                    <a16:rowId xmlns:a16="http://schemas.microsoft.com/office/drawing/2014/main" val="2448044510"/>
                  </a:ext>
                </a:extLst>
              </a:tr>
              <a:tr h="0">
                <a:tc>
                  <a:txBody>
                    <a:bodyPr/>
                    <a:lstStyle/>
                    <a:p>
                      <a:pPr algn="r" fontAlgn="ctr"/>
                      <a:r>
                        <a:rPr lang="es-ES">
                          <a:effectLst/>
                        </a:rPr>
                        <a:t>No attempt</a:t>
                      </a:r>
                    </a:p>
                  </a:txBody>
                  <a:tcPr anchor="ctr">
                    <a:lnL>
                      <a:noFill/>
                    </a:lnL>
                    <a:lnR>
                      <a:noFill/>
                    </a:lnR>
                    <a:lnT>
                      <a:noFill/>
                    </a:lnT>
                    <a:lnB>
                      <a:noFill/>
                    </a:lnB>
                    <a:solidFill>
                      <a:srgbClr val="FFFFFF"/>
                    </a:solidFill>
                  </a:tcPr>
                </a:tc>
                <a:tc>
                  <a:txBody>
                    <a:bodyPr/>
                    <a:lstStyle/>
                    <a:p>
                      <a:pPr algn="r" fontAlgn="ctr"/>
                      <a:r>
                        <a:rPr lang="es-ES">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3410652254"/>
                  </a:ext>
                </a:extLst>
              </a:tr>
              <a:tr h="0">
                <a:tc>
                  <a:txBody>
                    <a:bodyPr/>
                    <a:lstStyle/>
                    <a:p>
                      <a:pPr algn="r" fontAlgn="ctr"/>
                      <a:r>
                        <a:rPr lang="es-ES">
                          <a:effectLst/>
                        </a:rPr>
                        <a:t>Success (drone ship)</a:t>
                      </a:r>
                    </a:p>
                  </a:txBody>
                  <a:tcPr anchor="ctr">
                    <a:lnL>
                      <a:noFill/>
                    </a:lnL>
                    <a:lnR>
                      <a:noFill/>
                    </a:lnR>
                    <a:lnT>
                      <a:noFill/>
                    </a:lnT>
                    <a:lnB>
                      <a:noFill/>
                    </a:lnB>
                    <a:solidFill>
                      <a:srgbClr val="FFFFFF"/>
                    </a:solidFill>
                  </a:tcPr>
                </a:tc>
                <a:tc>
                  <a:txBody>
                    <a:bodyPr/>
                    <a:lstStyle/>
                    <a:p>
                      <a:pPr algn="r" fontAlgn="ctr"/>
                      <a:r>
                        <a:rPr lang="es-E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2561264456"/>
                  </a:ext>
                </a:extLst>
              </a:tr>
              <a:tr h="0">
                <a:tc>
                  <a:txBody>
                    <a:bodyPr/>
                    <a:lstStyle/>
                    <a:p>
                      <a:pPr algn="r" fontAlgn="ctr"/>
                      <a:r>
                        <a:rPr lang="es-ES" dirty="0" err="1">
                          <a:effectLst/>
                        </a:rPr>
                        <a:t>Failure</a:t>
                      </a:r>
                      <a:r>
                        <a:rPr lang="es-ES" dirty="0">
                          <a:effectLst/>
                        </a:rPr>
                        <a:t> (</a:t>
                      </a:r>
                      <a:r>
                        <a:rPr lang="es-ES" dirty="0" err="1">
                          <a:effectLst/>
                        </a:rPr>
                        <a:t>drone</a:t>
                      </a:r>
                      <a:r>
                        <a:rPr lang="es-ES" dirty="0">
                          <a:effectLst/>
                        </a:rPr>
                        <a:t> </a:t>
                      </a:r>
                      <a:r>
                        <a:rPr lang="es-ES" dirty="0" err="1">
                          <a:effectLst/>
                        </a:rPr>
                        <a:t>ship</a:t>
                      </a:r>
                      <a:r>
                        <a:rPr lang="es-ES" dirty="0">
                          <a:effectLst/>
                        </a:rPr>
                        <a:t>)</a:t>
                      </a:r>
                    </a:p>
                  </a:txBody>
                  <a:tcPr anchor="ctr">
                    <a:lnL>
                      <a:noFill/>
                    </a:lnL>
                    <a:lnR>
                      <a:noFill/>
                    </a:lnR>
                    <a:lnT>
                      <a:noFill/>
                    </a:lnT>
                    <a:lnB>
                      <a:noFill/>
                    </a:lnB>
                    <a:solidFill>
                      <a:srgbClr val="FFFFFF"/>
                    </a:solidFill>
                  </a:tcPr>
                </a:tc>
                <a:tc>
                  <a:txBody>
                    <a:bodyPr/>
                    <a:lstStyle/>
                    <a:p>
                      <a:pPr algn="r" fontAlgn="ctr"/>
                      <a:r>
                        <a:rPr lang="es-E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674726426"/>
                  </a:ext>
                </a:extLst>
              </a:tr>
              <a:tr h="0">
                <a:tc>
                  <a:txBody>
                    <a:bodyPr/>
                    <a:lstStyle/>
                    <a:p>
                      <a:pPr algn="r" fontAlgn="ctr"/>
                      <a:r>
                        <a:rPr lang="es-ES">
                          <a:effectLst/>
                        </a:rPr>
                        <a:t>Success (ground pad)</a:t>
                      </a:r>
                    </a:p>
                  </a:txBody>
                  <a:tcPr anchor="ctr">
                    <a:lnL>
                      <a:noFill/>
                    </a:lnL>
                    <a:lnR>
                      <a:noFill/>
                    </a:lnR>
                    <a:lnT>
                      <a:noFill/>
                    </a:lnT>
                    <a:lnB>
                      <a:noFill/>
                    </a:lnB>
                    <a:solidFill>
                      <a:srgbClr val="FFFFFF"/>
                    </a:solidFill>
                  </a:tcPr>
                </a:tc>
                <a:tc>
                  <a:txBody>
                    <a:bodyPr/>
                    <a:lstStyle/>
                    <a:p>
                      <a:pPr algn="r" fontAlgn="ctr"/>
                      <a:r>
                        <a:rPr lang="es-E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1286036462"/>
                  </a:ext>
                </a:extLst>
              </a:tr>
              <a:tr h="0">
                <a:tc>
                  <a:txBody>
                    <a:bodyPr/>
                    <a:lstStyle/>
                    <a:p>
                      <a:pPr algn="r" fontAlgn="ctr"/>
                      <a:r>
                        <a:rPr lang="es-ES">
                          <a:effectLst/>
                        </a:rPr>
                        <a:t>Controlled (ocean)</a:t>
                      </a:r>
                    </a:p>
                  </a:txBody>
                  <a:tcPr anchor="ctr">
                    <a:lnL>
                      <a:noFill/>
                    </a:lnL>
                    <a:lnR>
                      <a:noFill/>
                    </a:lnR>
                    <a:lnT>
                      <a:noFill/>
                    </a:lnT>
                    <a:lnB>
                      <a:noFill/>
                    </a:lnB>
                    <a:solidFill>
                      <a:srgbClr val="FFFFFF"/>
                    </a:solidFill>
                  </a:tcPr>
                </a:tc>
                <a:tc>
                  <a:txBody>
                    <a:bodyPr/>
                    <a:lstStyle/>
                    <a:p>
                      <a:pPr algn="r" fontAlgn="ctr"/>
                      <a:r>
                        <a:rPr lang="es-E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454185163"/>
                  </a:ext>
                </a:extLst>
              </a:tr>
              <a:tr h="0">
                <a:tc>
                  <a:txBody>
                    <a:bodyPr/>
                    <a:lstStyle/>
                    <a:p>
                      <a:pPr algn="r" fontAlgn="ctr"/>
                      <a:r>
                        <a:rPr lang="es-ES">
                          <a:effectLst/>
                        </a:rPr>
                        <a:t>Uncontrolled (ocean)</a:t>
                      </a:r>
                    </a:p>
                  </a:txBody>
                  <a:tcPr anchor="ctr">
                    <a:lnL>
                      <a:noFill/>
                    </a:lnL>
                    <a:lnR>
                      <a:noFill/>
                    </a:lnR>
                    <a:lnT>
                      <a:noFill/>
                    </a:lnT>
                    <a:lnB>
                      <a:noFill/>
                    </a:lnB>
                    <a:solidFill>
                      <a:srgbClr val="FFFFFF"/>
                    </a:solidFill>
                  </a:tcPr>
                </a:tc>
                <a:tc>
                  <a:txBody>
                    <a:bodyPr/>
                    <a:lstStyle/>
                    <a:p>
                      <a:pPr algn="r" fontAlgn="ctr"/>
                      <a:r>
                        <a:rPr lang="es-E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977801201"/>
                  </a:ext>
                </a:extLst>
              </a:tr>
              <a:tr h="0">
                <a:tc>
                  <a:txBody>
                    <a:bodyPr/>
                    <a:lstStyle/>
                    <a:p>
                      <a:pPr algn="r" fontAlgn="ctr"/>
                      <a:r>
                        <a:rPr lang="es-ES">
                          <a:effectLst/>
                        </a:rPr>
                        <a:t>Failure (parachute)</a:t>
                      </a:r>
                    </a:p>
                  </a:txBody>
                  <a:tcPr anchor="ctr">
                    <a:lnL>
                      <a:noFill/>
                    </a:lnL>
                    <a:lnR>
                      <a:noFill/>
                    </a:lnR>
                    <a:lnT>
                      <a:noFill/>
                    </a:lnT>
                    <a:lnB>
                      <a:noFill/>
                    </a:lnB>
                    <a:solidFill>
                      <a:srgbClr val="FFFFFF"/>
                    </a:solidFill>
                  </a:tcPr>
                </a:tc>
                <a:tc>
                  <a:txBody>
                    <a:bodyPr/>
                    <a:lstStyle/>
                    <a:p>
                      <a:pPr algn="r" fontAlgn="ctr"/>
                      <a:r>
                        <a:rPr lang="es-E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4267059094"/>
                  </a:ext>
                </a:extLst>
              </a:tr>
              <a:tr h="0">
                <a:tc>
                  <a:txBody>
                    <a:bodyPr/>
                    <a:lstStyle/>
                    <a:p>
                      <a:pPr algn="r" fontAlgn="ctr"/>
                      <a:r>
                        <a:rPr lang="es-ES">
                          <a:effectLst/>
                        </a:rPr>
                        <a:t>Precluded (drone ship)</a:t>
                      </a:r>
                    </a:p>
                  </a:txBody>
                  <a:tcPr anchor="ctr">
                    <a:lnL>
                      <a:noFill/>
                    </a:lnL>
                    <a:lnR>
                      <a:noFill/>
                    </a:lnR>
                    <a:lnT>
                      <a:noFill/>
                    </a:lnT>
                    <a:lnB>
                      <a:noFill/>
                    </a:lnB>
                    <a:solidFill>
                      <a:srgbClr val="FFFFFF"/>
                    </a:solidFill>
                  </a:tcPr>
                </a:tc>
                <a:tc>
                  <a:txBody>
                    <a:bodyPr/>
                    <a:lstStyle/>
                    <a:p>
                      <a:pPr algn="r" fontAlgn="ctr"/>
                      <a:r>
                        <a:rPr lang="es-E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934598848"/>
                  </a:ext>
                </a:extLst>
              </a:tr>
            </a:tbl>
          </a:graphicData>
        </a:graphic>
      </p:graphicFrame>
      <p:sp>
        <p:nvSpPr>
          <p:cNvPr id="9" name="CuadroTexto 8">
            <a:extLst>
              <a:ext uri="{FF2B5EF4-FFF2-40B4-BE49-F238E27FC236}">
                <a16:creationId xmlns:a16="http://schemas.microsoft.com/office/drawing/2014/main" id="{366B5510-708B-420F-922B-F9E8326D91A1}"/>
              </a:ext>
            </a:extLst>
          </p:cNvPr>
          <p:cNvSpPr txBox="1"/>
          <p:nvPr/>
        </p:nvSpPr>
        <p:spPr>
          <a:xfrm>
            <a:off x="838198" y="5074920"/>
            <a:ext cx="10104621" cy="1446550"/>
          </a:xfrm>
          <a:prstGeom prst="rect">
            <a:avLst/>
          </a:prstGeom>
          <a:noFill/>
        </p:spPr>
        <p:txBody>
          <a:bodyPr wrap="square">
            <a:spAutoFit/>
          </a:bodyPr>
          <a:lstStyle/>
          <a:p>
            <a:pPr algn="just"/>
            <a:r>
              <a:rPr lang="es-ES" sz="2200" dirty="0" err="1"/>
              <a:t>This</a:t>
            </a:r>
            <a:r>
              <a:rPr lang="es-ES" sz="2200" dirty="0"/>
              <a:t> </a:t>
            </a:r>
            <a:r>
              <a:rPr lang="es-ES" sz="2200" dirty="0" err="1"/>
              <a:t>query</a:t>
            </a:r>
            <a:r>
              <a:rPr lang="es-ES" sz="2200" dirty="0"/>
              <a:t> </a:t>
            </a:r>
            <a:r>
              <a:rPr lang="es-ES" sz="2200" dirty="0" err="1"/>
              <a:t>is</a:t>
            </a:r>
            <a:r>
              <a:rPr lang="es-ES" sz="2200" dirty="0"/>
              <a:t> </a:t>
            </a:r>
            <a:r>
              <a:rPr lang="es-ES" sz="2200" dirty="0" err="1"/>
              <a:t>useful</a:t>
            </a:r>
            <a:r>
              <a:rPr lang="es-ES" sz="2200" dirty="0"/>
              <a:t> </a:t>
            </a:r>
            <a:r>
              <a:rPr lang="es-ES" sz="2200" dirty="0" err="1"/>
              <a:t>for</a:t>
            </a:r>
            <a:r>
              <a:rPr lang="es-ES" sz="2200" dirty="0"/>
              <a:t> </a:t>
            </a:r>
            <a:r>
              <a:rPr lang="es-ES" sz="2200" dirty="0" err="1"/>
              <a:t>analyzing</a:t>
            </a:r>
            <a:r>
              <a:rPr lang="es-ES" sz="2200" dirty="0"/>
              <a:t> </a:t>
            </a:r>
            <a:r>
              <a:rPr lang="es-ES" sz="2200" dirty="0" err="1"/>
              <a:t>the</a:t>
            </a:r>
            <a:r>
              <a:rPr lang="es-ES" sz="2200" dirty="0"/>
              <a:t> </a:t>
            </a:r>
            <a:r>
              <a:rPr lang="es-ES" sz="2200" dirty="0" err="1"/>
              <a:t>distribution</a:t>
            </a:r>
            <a:r>
              <a:rPr lang="es-ES" sz="2200" dirty="0"/>
              <a:t> </a:t>
            </a:r>
            <a:r>
              <a:rPr lang="es-ES" sz="2200" dirty="0" err="1"/>
              <a:t>of</a:t>
            </a:r>
            <a:r>
              <a:rPr lang="es-ES" sz="2200" dirty="0"/>
              <a:t> SpaceX </a:t>
            </a:r>
            <a:r>
              <a:rPr lang="es-ES" sz="2200" dirty="0" err="1"/>
              <a:t>landing</a:t>
            </a:r>
            <a:r>
              <a:rPr lang="es-ES" sz="2200" dirty="0"/>
              <a:t> </a:t>
            </a:r>
            <a:r>
              <a:rPr lang="es-ES" sz="2200" dirty="0" err="1"/>
              <a:t>results</a:t>
            </a:r>
            <a:r>
              <a:rPr lang="es-ES" sz="2200" dirty="0"/>
              <a:t> </a:t>
            </a:r>
            <a:r>
              <a:rPr lang="es-ES" sz="2200" dirty="0" err="1"/>
              <a:t>within</a:t>
            </a:r>
            <a:r>
              <a:rPr lang="es-ES" sz="2200" dirty="0"/>
              <a:t> a </a:t>
            </a:r>
            <a:r>
              <a:rPr lang="es-ES" sz="2200" dirty="0" err="1"/>
              <a:t>specific</a:t>
            </a:r>
            <a:r>
              <a:rPr lang="es-ES" sz="2200" dirty="0"/>
              <a:t> </a:t>
            </a:r>
            <a:r>
              <a:rPr lang="es-ES" sz="2200" dirty="0" err="1"/>
              <a:t>period</a:t>
            </a:r>
            <a:r>
              <a:rPr lang="es-ES" sz="2200" dirty="0"/>
              <a:t>. </a:t>
            </a:r>
            <a:r>
              <a:rPr lang="es-ES" sz="2200" dirty="0" err="1"/>
              <a:t>The</a:t>
            </a:r>
            <a:r>
              <a:rPr lang="es-ES" sz="2200" dirty="0"/>
              <a:t> </a:t>
            </a:r>
            <a:r>
              <a:rPr lang="es-ES" sz="2200" dirty="0" err="1"/>
              <a:t>results</a:t>
            </a:r>
            <a:r>
              <a:rPr lang="es-ES" sz="2200" dirty="0"/>
              <a:t> show </a:t>
            </a:r>
            <a:r>
              <a:rPr lang="es-ES" sz="2200" dirty="0" err="1"/>
              <a:t>how</a:t>
            </a:r>
            <a:r>
              <a:rPr lang="es-ES" sz="2200" dirty="0"/>
              <a:t> </a:t>
            </a:r>
            <a:r>
              <a:rPr lang="es-ES" sz="2200" dirty="0" err="1"/>
              <a:t>many</a:t>
            </a:r>
            <a:r>
              <a:rPr lang="es-ES" sz="2200" dirty="0"/>
              <a:t> times </a:t>
            </a:r>
            <a:r>
              <a:rPr lang="es-ES" sz="2200" dirty="0" err="1"/>
              <a:t>each</a:t>
            </a:r>
            <a:r>
              <a:rPr lang="es-ES" sz="2200" dirty="0"/>
              <a:t> </a:t>
            </a:r>
            <a:r>
              <a:rPr lang="es-ES" sz="2200" dirty="0" err="1"/>
              <a:t>landing</a:t>
            </a:r>
            <a:r>
              <a:rPr lang="es-ES" sz="2200" dirty="0"/>
              <a:t> </a:t>
            </a:r>
            <a:r>
              <a:rPr lang="es-ES" sz="2200" dirty="0" err="1"/>
              <a:t>type</a:t>
            </a:r>
            <a:r>
              <a:rPr lang="es-ES" sz="2200" dirty="0"/>
              <a:t> </a:t>
            </a:r>
            <a:r>
              <a:rPr lang="es-ES" sz="2200" dirty="0" err="1"/>
              <a:t>occurred</a:t>
            </a:r>
            <a:r>
              <a:rPr lang="es-ES" sz="2200" dirty="0"/>
              <a:t>, </a:t>
            </a:r>
            <a:r>
              <a:rPr lang="es-ES" sz="2200" dirty="0" err="1"/>
              <a:t>which</a:t>
            </a:r>
            <a:r>
              <a:rPr lang="es-ES" sz="2200" dirty="0"/>
              <a:t> can </a:t>
            </a:r>
            <a:r>
              <a:rPr lang="es-ES" sz="2200" dirty="0" err="1"/>
              <a:t>help</a:t>
            </a:r>
            <a:r>
              <a:rPr lang="es-ES" sz="2200" dirty="0"/>
              <a:t> </a:t>
            </a:r>
            <a:r>
              <a:rPr lang="es-ES" sz="2200" dirty="0" err="1"/>
              <a:t>identify</a:t>
            </a:r>
            <a:r>
              <a:rPr lang="es-ES" sz="2200" dirty="0"/>
              <a:t> </a:t>
            </a:r>
            <a:r>
              <a:rPr lang="es-ES" sz="2200" dirty="0" err="1"/>
              <a:t>patterns</a:t>
            </a:r>
            <a:r>
              <a:rPr lang="es-ES" sz="2200" dirty="0"/>
              <a:t>, </a:t>
            </a:r>
            <a:r>
              <a:rPr lang="es-ES" sz="2200" dirty="0" err="1"/>
              <a:t>areas</a:t>
            </a:r>
            <a:r>
              <a:rPr lang="es-ES" sz="2200" dirty="0"/>
              <a:t> </a:t>
            </a:r>
            <a:r>
              <a:rPr lang="es-ES" sz="2200" dirty="0" err="1"/>
              <a:t>for</a:t>
            </a:r>
            <a:r>
              <a:rPr lang="es-ES" sz="2200" dirty="0"/>
              <a:t> </a:t>
            </a:r>
            <a:r>
              <a:rPr lang="es-ES" sz="2200" dirty="0" err="1"/>
              <a:t>improvement</a:t>
            </a:r>
            <a:r>
              <a:rPr lang="es-ES" sz="2200" dirty="0"/>
              <a:t>, and </a:t>
            </a:r>
            <a:r>
              <a:rPr lang="es-ES" sz="2200" dirty="0" err="1"/>
              <a:t>the</a:t>
            </a:r>
            <a:r>
              <a:rPr lang="es-ES" sz="2200" dirty="0"/>
              <a:t> </a:t>
            </a:r>
            <a:r>
              <a:rPr lang="es-ES" sz="2200" dirty="0" err="1"/>
              <a:t>effectiveness</a:t>
            </a:r>
            <a:r>
              <a:rPr lang="es-ES" sz="2200" dirty="0"/>
              <a:t> </a:t>
            </a:r>
            <a:r>
              <a:rPr lang="es-ES" sz="2200" dirty="0" err="1"/>
              <a:t>of</a:t>
            </a:r>
            <a:r>
              <a:rPr lang="es-ES" sz="2200" dirty="0"/>
              <a:t> </a:t>
            </a:r>
            <a:r>
              <a:rPr lang="es-ES" sz="2200" dirty="0" err="1"/>
              <a:t>SpaceX's</a:t>
            </a:r>
            <a:r>
              <a:rPr lang="es-ES" sz="2200" dirty="0"/>
              <a:t> </a:t>
            </a:r>
            <a:r>
              <a:rPr lang="es-ES" sz="2200" dirty="0" err="1"/>
              <a:t>recovery</a:t>
            </a:r>
            <a:r>
              <a:rPr lang="es-ES" sz="2200" dirty="0"/>
              <a:t> </a:t>
            </a:r>
            <a:r>
              <a:rPr lang="es-ES" sz="2200" dirty="0" err="1"/>
              <a:t>strategies</a:t>
            </a:r>
            <a:r>
              <a:rPr lang="es-ES" sz="2200" dirty="0"/>
              <a:t> </a:t>
            </a:r>
            <a:r>
              <a:rPr lang="es-ES" sz="2200" dirty="0" err="1"/>
              <a:t>during</a:t>
            </a:r>
            <a:r>
              <a:rPr lang="es-ES" sz="2200" dirty="0"/>
              <a:t> </a:t>
            </a:r>
            <a:r>
              <a:rPr lang="es-ES" sz="2200" dirty="0" err="1"/>
              <a:t>that</a:t>
            </a:r>
            <a:r>
              <a:rPr lang="es-ES" sz="2200" dirty="0"/>
              <a:t> </a:t>
            </a:r>
            <a:r>
              <a:rPr lang="es-ES" sz="2200" dirty="0" err="1"/>
              <a:t>period</a:t>
            </a:r>
            <a:r>
              <a:rPr lang="es-ES" sz="2200" dirty="0"/>
              <a:t>.</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 Locations</a:t>
            </a:r>
          </a:p>
        </p:txBody>
      </p:sp>
      <p:sp>
        <p:nvSpPr>
          <p:cNvPr id="4" name="CuadroTexto 3">
            <a:extLst>
              <a:ext uri="{FF2B5EF4-FFF2-40B4-BE49-F238E27FC236}">
                <a16:creationId xmlns:a16="http://schemas.microsoft.com/office/drawing/2014/main" id="{A8F63D76-8774-41E3-B501-D8DC6F25E9EC}"/>
              </a:ext>
            </a:extLst>
          </p:cNvPr>
          <p:cNvSpPr txBox="1"/>
          <p:nvPr/>
        </p:nvSpPr>
        <p:spPr>
          <a:xfrm>
            <a:off x="1172818" y="4579023"/>
            <a:ext cx="9561442" cy="1446550"/>
          </a:xfrm>
          <a:prstGeom prst="rect">
            <a:avLst/>
          </a:prstGeom>
          <a:noFill/>
        </p:spPr>
        <p:txBody>
          <a:bodyPr wrap="square" rtlCol="0">
            <a:spAutoFit/>
          </a:bodyPr>
          <a:lstStyle/>
          <a:p>
            <a:r>
              <a:rPr lang="en-US" sz="2200" dirty="0"/>
              <a:t>Key Findings:</a:t>
            </a:r>
          </a:p>
          <a:p>
            <a:pPr marL="285750" indent="-285750">
              <a:buFont typeface="Arial" panose="020B0604020202020204" pitchFamily="34" charset="0"/>
              <a:buChar char="•"/>
            </a:pPr>
            <a:r>
              <a:rPr lang="en-US" sz="2200" dirty="0"/>
              <a:t>Sites concentrated in the US: East Coast (Florida) and West Coast (California)</a:t>
            </a:r>
          </a:p>
          <a:p>
            <a:pPr marL="285750" indent="-285750">
              <a:buFont typeface="Arial" panose="020B0604020202020204" pitchFamily="34" charset="0"/>
              <a:buChar char="•"/>
            </a:pPr>
            <a:r>
              <a:rPr lang="en-US" sz="2200" dirty="0"/>
              <a:t>Strategic locations near coasts for safe trajectories</a:t>
            </a:r>
          </a:p>
          <a:p>
            <a:pPr marL="285750" indent="-285750">
              <a:buFont typeface="Arial" panose="020B0604020202020204" pitchFamily="34" charset="0"/>
              <a:buChar char="•"/>
            </a:pPr>
            <a:r>
              <a:rPr lang="en-US" sz="2200" dirty="0"/>
              <a:t>Non-equatorial distribution, balancing geographic and logistical advantages</a:t>
            </a:r>
            <a:endParaRPr lang="es-ES" sz="2200" dirty="0"/>
          </a:p>
        </p:txBody>
      </p:sp>
      <p:pic>
        <p:nvPicPr>
          <p:cNvPr id="7" name="Imagen 6">
            <a:extLst>
              <a:ext uri="{FF2B5EF4-FFF2-40B4-BE49-F238E27FC236}">
                <a16:creationId xmlns:a16="http://schemas.microsoft.com/office/drawing/2014/main" id="{7B973E91-D9F5-41B6-8722-B678B31EAF89}"/>
              </a:ext>
            </a:extLst>
          </p:cNvPr>
          <p:cNvPicPr>
            <a:picLocks noChangeAspect="1"/>
          </p:cNvPicPr>
          <p:nvPr/>
        </p:nvPicPr>
        <p:blipFill>
          <a:blip r:embed="rId3"/>
          <a:stretch>
            <a:fillRect/>
          </a:stretch>
        </p:blipFill>
        <p:spPr>
          <a:xfrm>
            <a:off x="3190460" y="1337272"/>
            <a:ext cx="6895911" cy="35240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Analysis of Successes and Failures by Site</a:t>
            </a:r>
          </a:p>
        </p:txBody>
      </p:sp>
      <p:sp>
        <p:nvSpPr>
          <p:cNvPr id="2" name="CuadroTexto 1">
            <a:extLst>
              <a:ext uri="{FF2B5EF4-FFF2-40B4-BE49-F238E27FC236}">
                <a16:creationId xmlns:a16="http://schemas.microsoft.com/office/drawing/2014/main" id="{B4D635DE-5C7E-4D4F-8B37-478A8A54F7E4}"/>
              </a:ext>
            </a:extLst>
          </p:cNvPr>
          <p:cNvSpPr txBox="1"/>
          <p:nvPr/>
        </p:nvSpPr>
        <p:spPr>
          <a:xfrm>
            <a:off x="770011" y="1708651"/>
            <a:ext cx="3006859" cy="3816429"/>
          </a:xfrm>
          <a:prstGeom prst="rect">
            <a:avLst/>
          </a:prstGeom>
          <a:noFill/>
        </p:spPr>
        <p:txBody>
          <a:bodyPr wrap="square" rtlCol="0">
            <a:spAutoFit/>
          </a:bodyPr>
          <a:lstStyle/>
          <a:p>
            <a:r>
              <a:rPr lang="en-US" sz="2200" dirty="0"/>
              <a:t>Important Observations:</a:t>
            </a:r>
          </a:p>
          <a:p>
            <a:pPr marL="285750" indent="-285750">
              <a:buFont typeface="Arial" panose="020B0604020202020204" pitchFamily="34" charset="0"/>
              <a:buChar char="•"/>
            </a:pPr>
            <a:r>
              <a:rPr lang="en-US" sz="2200" dirty="0"/>
              <a:t>A predominance of green markers indicates a high overall success rate.</a:t>
            </a:r>
          </a:p>
          <a:p>
            <a:pPr marL="285750" indent="-285750">
              <a:buFont typeface="Arial" panose="020B0604020202020204" pitchFamily="34" charset="0"/>
              <a:buChar char="•"/>
            </a:pPr>
            <a:r>
              <a:rPr lang="en-US" sz="2200" dirty="0"/>
              <a:t>Denser clusters at sites with higher launch frequency.</a:t>
            </a:r>
          </a:p>
          <a:p>
            <a:pPr marL="285750" indent="-285750">
              <a:buFont typeface="Arial" panose="020B0604020202020204" pitchFamily="34" charset="0"/>
              <a:buChar char="•"/>
            </a:pPr>
            <a:r>
              <a:rPr lang="en-US" sz="2200" dirty="0"/>
              <a:t>Possible correlation between location and success rate.</a:t>
            </a:r>
            <a:endParaRPr lang="es-ES" sz="2200" dirty="0"/>
          </a:p>
        </p:txBody>
      </p:sp>
      <p:pic>
        <p:nvPicPr>
          <p:cNvPr id="9" name="Imagen 8">
            <a:extLst>
              <a:ext uri="{FF2B5EF4-FFF2-40B4-BE49-F238E27FC236}">
                <a16:creationId xmlns:a16="http://schemas.microsoft.com/office/drawing/2014/main" id="{670F308B-EBCC-44C5-9AF7-5CC0C1440741}"/>
              </a:ext>
            </a:extLst>
          </p:cNvPr>
          <p:cNvPicPr>
            <a:picLocks noChangeAspect="1"/>
          </p:cNvPicPr>
          <p:nvPr/>
        </p:nvPicPr>
        <p:blipFill>
          <a:blip r:embed="rId3"/>
          <a:stretch>
            <a:fillRect/>
          </a:stretch>
        </p:blipFill>
        <p:spPr>
          <a:xfrm>
            <a:off x="3776870" y="1362213"/>
            <a:ext cx="7790315" cy="466336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to Key Infrastructure</a:t>
            </a:r>
          </a:p>
        </p:txBody>
      </p:sp>
      <p:sp>
        <p:nvSpPr>
          <p:cNvPr id="2" name="CuadroTexto 1">
            <a:extLst>
              <a:ext uri="{FF2B5EF4-FFF2-40B4-BE49-F238E27FC236}">
                <a16:creationId xmlns:a16="http://schemas.microsoft.com/office/drawing/2014/main" id="{78533005-09A5-4DC8-AAFB-36CD32C9AF4C}"/>
              </a:ext>
            </a:extLst>
          </p:cNvPr>
          <p:cNvSpPr txBox="1"/>
          <p:nvPr/>
        </p:nvSpPr>
        <p:spPr>
          <a:xfrm>
            <a:off x="7066722" y="1674674"/>
            <a:ext cx="4711148" cy="1754326"/>
          </a:xfrm>
          <a:prstGeom prst="rect">
            <a:avLst/>
          </a:prstGeom>
          <a:noFill/>
        </p:spPr>
        <p:txBody>
          <a:bodyPr wrap="square" rtlCol="0">
            <a:spAutoFit/>
          </a:bodyPr>
          <a:lstStyle/>
          <a:p>
            <a:r>
              <a:rPr lang="en-US" dirty="0"/>
              <a:t>Proximity Analysis for CCAFS SLC-40 :</a:t>
            </a:r>
          </a:p>
          <a:p>
            <a:pPr marL="285750" indent="-285750">
              <a:buFont typeface="Arial" panose="020B0604020202020204" pitchFamily="34" charset="0"/>
              <a:buChar char="•"/>
            </a:pPr>
            <a:r>
              <a:rPr lang="en-US" dirty="0"/>
              <a:t>Distance to the coast: approximately 0.88 km </a:t>
            </a:r>
          </a:p>
          <a:p>
            <a:pPr marL="285750" indent="-285750">
              <a:buFont typeface="Arial" panose="020B0604020202020204" pitchFamily="34" charset="0"/>
              <a:buChar char="•"/>
            </a:pPr>
            <a:r>
              <a:rPr lang="en-US" dirty="0"/>
              <a:t>Proximity to rail: approximately 1.22 km </a:t>
            </a:r>
          </a:p>
          <a:p>
            <a:pPr marL="285750" indent="-285750">
              <a:buFont typeface="Arial" panose="020B0604020202020204" pitchFamily="34" charset="0"/>
              <a:buChar char="•"/>
            </a:pPr>
            <a:r>
              <a:rPr lang="en-US" dirty="0"/>
              <a:t>Proximity to highway: approximately 0.58 km </a:t>
            </a:r>
          </a:p>
          <a:p>
            <a:pPr marL="285750" indent="-285750">
              <a:buFont typeface="Arial" panose="020B0604020202020204" pitchFamily="34" charset="0"/>
              <a:buChar char="•"/>
            </a:pPr>
            <a:r>
              <a:rPr lang="en-US" dirty="0"/>
              <a:t>Proximity to city: approximately 17.63 km </a:t>
            </a:r>
            <a:endParaRPr lang="es-ES" dirty="0"/>
          </a:p>
          <a:p>
            <a:endParaRPr lang="es-ES" dirty="0"/>
          </a:p>
        </p:txBody>
      </p:sp>
      <p:sp>
        <p:nvSpPr>
          <p:cNvPr id="4" name="CuadroTexto 3">
            <a:extLst>
              <a:ext uri="{FF2B5EF4-FFF2-40B4-BE49-F238E27FC236}">
                <a16:creationId xmlns:a16="http://schemas.microsoft.com/office/drawing/2014/main" id="{A440B24A-1A56-4060-8963-154D4F342386}"/>
              </a:ext>
            </a:extLst>
          </p:cNvPr>
          <p:cNvSpPr txBox="1"/>
          <p:nvPr/>
        </p:nvSpPr>
        <p:spPr>
          <a:xfrm>
            <a:off x="6897756" y="3970463"/>
            <a:ext cx="5049079" cy="1200329"/>
          </a:xfrm>
          <a:prstGeom prst="rect">
            <a:avLst/>
          </a:prstGeom>
          <a:noFill/>
        </p:spPr>
        <p:txBody>
          <a:bodyPr wrap="square" rtlCol="0">
            <a:spAutoFit/>
          </a:bodyPr>
          <a:lstStyle/>
          <a:p>
            <a:r>
              <a:rPr lang="en-US" dirty="0"/>
              <a:t>Conclusions:</a:t>
            </a:r>
          </a:p>
          <a:p>
            <a:pPr marL="285750" indent="-285750">
              <a:buFont typeface="Arial" panose="020B0604020202020204" pitchFamily="34" charset="0"/>
              <a:buChar char="•"/>
            </a:pPr>
            <a:r>
              <a:rPr lang="en-US" dirty="0"/>
              <a:t>Strategically located sites near coasts for safety</a:t>
            </a:r>
          </a:p>
          <a:p>
            <a:pPr marL="285750" indent="-285750">
              <a:buFont typeface="Arial" panose="020B0604020202020204" pitchFamily="34" charset="0"/>
              <a:buChar char="•"/>
            </a:pPr>
            <a:r>
              <a:rPr lang="en-US" dirty="0"/>
              <a:t>Good connection to transportation infrastructure</a:t>
            </a:r>
          </a:p>
          <a:p>
            <a:pPr marL="285750" indent="-285750">
              <a:buFont typeface="Arial" panose="020B0604020202020204" pitchFamily="34" charset="0"/>
              <a:buChar char="•"/>
            </a:pPr>
            <a:r>
              <a:rPr lang="en-US" dirty="0"/>
              <a:t>Prudent distance from urban areas for safety</a:t>
            </a:r>
            <a:endParaRPr lang="es-ES" dirty="0"/>
          </a:p>
        </p:txBody>
      </p:sp>
      <p:pic>
        <p:nvPicPr>
          <p:cNvPr id="7" name="Imagen 6">
            <a:extLst>
              <a:ext uri="{FF2B5EF4-FFF2-40B4-BE49-F238E27FC236}">
                <a16:creationId xmlns:a16="http://schemas.microsoft.com/office/drawing/2014/main" id="{60D70C23-A248-4D06-819C-C2E41C3CB408}"/>
              </a:ext>
            </a:extLst>
          </p:cNvPr>
          <p:cNvPicPr>
            <a:picLocks noChangeAspect="1"/>
          </p:cNvPicPr>
          <p:nvPr/>
        </p:nvPicPr>
        <p:blipFill>
          <a:blip r:embed="rId3"/>
          <a:stretch>
            <a:fillRect/>
          </a:stretch>
        </p:blipFill>
        <p:spPr>
          <a:xfrm>
            <a:off x="867112" y="1490169"/>
            <a:ext cx="5752350" cy="374300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sp>
        <p:nvSpPr>
          <p:cNvPr id="6" name="CuadroTexto 5">
            <a:extLst>
              <a:ext uri="{FF2B5EF4-FFF2-40B4-BE49-F238E27FC236}">
                <a16:creationId xmlns:a16="http://schemas.microsoft.com/office/drawing/2014/main" id="{BD80E312-55B2-440A-AFAB-6A33CAD2A97F}"/>
              </a:ext>
            </a:extLst>
          </p:cNvPr>
          <p:cNvSpPr txBox="1"/>
          <p:nvPr/>
        </p:nvSpPr>
        <p:spPr>
          <a:xfrm>
            <a:off x="770011" y="4897596"/>
            <a:ext cx="10165885" cy="1785104"/>
          </a:xfrm>
          <a:prstGeom prst="rect">
            <a:avLst/>
          </a:prstGeom>
          <a:noFill/>
        </p:spPr>
        <p:txBody>
          <a:bodyPr wrap="square" rtlCol="0">
            <a:spAutoFit/>
          </a:bodyPr>
          <a:lstStyle/>
          <a:p>
            <a:r>
              <a:rPr lang="en-US" sz="2200" dirty="0"/>
              <a:t>Important elements and findings:</a:t>
            </a:r>
          </a:p>
          <a:p>
            <a:pPr marL="285750" indent="-285750">
              <a:buFont typeface="Arial" panose="020B0604020202020204" pitchFamily="34" charset="0"/>
              <a:buChar char="•"/>
            </a:pPr>
            <a:r>
              <a:rPr lang="en-US" sz="2200" dirty="0"/>
              <a:t>The chart shows the proportion of successful launches for each site.</a:t>
            </a:r>
          </a:p>
          <a:p>
            <a:pPr marL="285750" indent="-285750">
              <a:buFont typeface="Arial" panose="020B0604020202020204" pitchFamily="34" charset="0"/>
              <a:buChar char="•"/>
            </a:pPr>
            <a:r>
              <a:rPr lang="en-US" sz="2200" dirty="0"/>
              <a:t>It allows you to quickly identify which site has the highest number of successful launches.</a:t>
            </a:r>
          </a:p>
          <a:p>
            <a:pPr marL="285750" indent="-285750">
              <a:buFont typeface="Arial" panose="020B0604020202020204" pitchFamily="34" charset="0"/>
              <a:buChar char="•"/>
            </a:pPr>
            <a:r>
              <a:rPr lang="en-US" sz="2200" dirty="0"/>
              <a:t>It facilitates visual comparison between different launch sites.</a:t>
            </a:r>
            <a:endParaRPr lang="es-ES" sz="2200" dirty="0"/>
          </a:p>
        </p:txBody>
      </p:sp>
      <p:pic>
        <p:nvPicPr>
          <p:cNvPr id="9" name="Imagen 8">
            <a:extLst>
              <a:ext uri="{FF2B5EF4-FFF2-40B4-BE49-F238E27FC236}">
                <a16:creationId xmlns:a16="http://schemas.microsoft.com/office/drawing/2014/main" id="{349B9D49-AD15-4D2B-AB46-ED094BE0A983}"/>
              </a:ext>
            </a:extLst>
          </p:cNvPr>
          <p:cNvPicPr>
            <a:picLocks noChangeAspect="1"/>
          </p:cNvPicPr>
          <p:nvPr/>
        </p:nvPicPr>
        <p:blipFill>
          <a:blip r:embed="rId3"/>
          <a:stretch>
            <a:fillRect/>
          </a:stretch>
        </p:blipFill>
        <p:spPr>
          <a:xfrm>
            <a:off x="0" y="1835306"/>
            <a:ext cx="12192000" cy="3031665"/>
          </a:xfrm>
          <a:prstGeom prst="rect">
            <a:avLst/>
          </a:prstGeom>
        </p:spPr>
      </p:pic>
      <p:sp>
        <p:nvSpPr>
          <p:cNvPr id="10" name="CuadroTexto 9">
            <a:extLst>
              <a:ext uri="{FF2B5EF4-FFF2-40B4-BE49-F238E27FC236}">
                <a16:creationId xmlns:a16="http://schemas.microsoft.com/office/drawing/2014/main" id="{6CA53C32-01E8-4C46-8C28-FBD3EF07C817}"/>
              </a:ext>
            </a:extLst>
          </p:cNvPr>
          <p:cNvSpPr txBox="1"/>
          <p:nvPr/>
        </p:nvSpPr>
        <p:spPr>
          <a:xfrm>
            <a:off x="3552045" y="1373794"/>
            <a:ext cx="4601816" cy="430887"/>
          </a:xfrm>
          <a:prstGeom prst="rect">
            <a:avLst/>
          </a:prstGeom>
          <a:noFill/>
        </p:spPr>
        <p:txBody>
          <a:bodyPr wrap="square" rtlCol="0">
            <a:spAutoFit/>
          </a:bodyPr>
          <a:lstStyle/>
          <a:p>
            <a:r>
              <a:rPr lang="en-US" sz="2200" b="0" i="0" dirty="0">
                <a:effectLst/>
              </a:rPr>
              <a:t>Distribution of Launch Success by Site</a:t>
            </a:r>
            <a:endParaRPr lang="es-ES" sz="2200"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6" name="CuadroTexto 5">
            <a:extLst>
              <a:ext uri="{FF2B5EF4-FFF2-40B4-BE49-F238E27FC236}">
                <a16:creationId xmlns:a16="http://schemas.microsoft.com/office/drawing/2014/main" id="{3D844543-06BE-428E-9FC2-EBBC09A96B35}"/>
              </a:ext>
            </a:extLst>
          </p:cNvPr>
          <p:cNvSpPr txBox="1"/>
          <p:nvPr/>
        </p:nvSpPr>
        <p:spPr>
          <a:xfrm>
            <a:off x="1326253" y="1399962"/>
            <a:ext cx="9533743" cy="2462213"/>
          </a:xfrm>
          <a:prstGeom prst="rect">
            <a:avLst/>
          </a:prstGeom>
          <a:noFill/>
        </p:spPr>
        <p:txBody>
          <a:bodyPr wrap="square">
            <a:spAutoFit/>
          </a:bodyPr>
          <a:lstStyle/>
          <a:p>
            <a:pPr algn="just"/>
            <a:r>
              <a:rPr lang="en-US" sz="2200" b="0" i="0" dirty="0">
                <a:effectLst/>
              </a:rPr>
              <a:t>The project aims to predict whether the first stage of SpaceX’s Falcon 9 rocket will land successfully. This is crucial because first stage reusability is a key factor in reducing the cost of space launches. SpaceX offers launches at a cost of $62 million, while other providers can charge upwards of $165 million per launch. The ability to predict landing success makes it possible to estimate the cost of a launch, which is useful for companies looking to compete with SpaceX in the space launch market.</a:t>
            </a:r>
            <a:endParaRPr lang="es-ES" sz="2200" dirty="0"/>
          </a:p>
        </p:txBody>
      </p:sp>
      <p:sp>
        <p:nvSpPr>
          <p:cNvPr id="3" name="Rectangle 1">
            <a:extLst>
              <a:ext uri="{FF2B5EF4-FFF2-40B4-BE49-F238E27FC236}">
                <a16:creationId xmlns:a16="http://schemas.microsoft.com/office/drawing/2014/main" id="{EB0CF50A-4F53-4E2B-932A-AE1585C7A420}"/>
              </a:ext>
            </a:extLst>
          </p:cNvPr>
          <p:cNvSpPr>
            <a:spLocks noChangeArrowheads="1"/>
          </p:cNvSpPr>
          <p:nvPr/>
        </p:nvSpPr>
        <p:spPr bwMode="auto">
          <a:xfrm>
            <a:off x="1326253" y="4354802"/>
            <a:ext cx="9533742" cy="187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200" b="0" i="0" u="none" strike="noStrike" cap="none" normalizeH="0" baseline="0" dirty="0" err="1">
                <a:ln>
                  <a:noFill/>
                </a:ln>
                <a:solidFill>
                  <a:schemeClr val="tx1"/>
                </a:solidFill>
                <a:effectLst/>
              </a:rPr>
              <a:t>Problems</a:t>
            </a:r>
            <a:r>
              <a:rPr kumimoji="0" lang="es-ES" altLang="es-ES" sz="2200" b="0" i="0" u="none" strike="noStrike" cap="none" normalizeH="0" baseline="0" dirty="0">
                <a:ln>
                  <a:noFill/>
                </a:ln>
                <a:solidFill>
                  <a:schemeClr val="tx1"/>
                </a:solidFill>
                <a:effectLst/>
              </a:rPr>
              <a:t> </a:t>
            </a:r>
            <a:r>
              <a:rPr kumimoji="0" lang="es-ES" altLang="es-ES" sz="2200" b="0" i="0" u="none" strike="noStrike" cap="none" normalizeH="0" baseline="0" dirty="0" err="1">
                <a:ln>
                  <a:noFill/>
                </a:ln>
                <a:solidFill>
                  <a:schemeClr val="tx1"/>
                </a:solidFill>
                <a:effectLst/>
              </a:rPr>
              <a:t>to</a:t>
            </a:r>
            <a:r>
              <a:rPr kumimoji="0" lang="es-ES" altLang="es-ES" sz="2200" b="0" i="0" u="none" strike="noStrike" cap="none" normalizeH="0" baseline="0" dirty="0">
                <a:ln>
                  <a:noFill/>
                </a:ln>
                <a:solidFill>
                  <a:schemeClr val="tx1"/>
                </a:solidFill>
                <a:effectLst/>
              </a:rPr>
              <a:t> be </a:t>
            </a:r>
            <a:r>
              <a:rPr kumimoji="0" lang="es-ES" altLang="es-ES" sz="2200" b="0" i="0" u="none" strike="noStrike" cap="none" normalizeH="0" baseline="0" dirty="0" err="1">
                <a:ln>
                  <a:noFill/>
                </a:ln>
                <a:solidFill>
                  <a:schemeClr val="tx1"/>
                </a:solidFill>
                <a:effectLst/>
              </a:rPr>
              <a:t>solved</a:t>
            </a:r>
            <a:r>
              <a:rPr kumimoji="0" lang="es-ES" altLang="es-ES" sz="2200" b="0" i="0" u="none" strike="noStrike" cap="none" normalizeH="0" baseline="0" dirty="0">
                <a:ln>
                  <a:noFill/>
                </a:ln>
                <a:solidFill>
                  <a:schemeClr val="tx1"/>
                </a:solidFill>
                <a:effectLst/>
              </a:rPr>
              <a:t>: </a:t>
            </a:r>
          </a:p>
          <a:p>
            <a:pPr lvl="1" eaLnBrk="0" fontAlgn="base" hangingPunct="0">
              <a:spcBef>
                <a:spcPct val="0"/>
              </a:spcBef>
              <a:spcAft>
                <a:spcPct val="0"/>
              </a:spcAft>
              <a:buFontTx/>
              <a:buAutoNum type="arabicPeriod"/>
            </a:pPr>
            <a:r>
              <a:rPr kumimoji="0" lang="es-ES" altLang="es-ES" sz="2200" b="0" i="0" u="none" strike="noStrike" cap="none" normalizeH="0" baseline="0" dirty="0">
                <a:ln>
                  <a:noFill/>
                </a:ln>
                <a:solidFill>
                  <a:schemeClr val="tx1"/>
                </a:solidFill>
                <a:effectLst/>
              </a:rPr>
              <a:t> </a:t>
            </a:r>
            <a:r>
              <a:rPr kumimoji="0" lang="es-ES" altLang="es-ES" sz="2200" b="0" i="0" u="none" strike="noStrike" cap="none" normalizeH="0" baseline="0" dirty="0" err="1">
                <a:ln>
                  <a:noFill/>
                </a:ln>
                <a:solidFill>
                  <a:schemeClr val="tx1"/>
                </a:solidFill>
                <a:effectLst/>
              </a:rPr>
              <a:t>Predicting</a:t>
            </a:r>
            <a:r>
              <a:rPr kumimoji="0" lang="es-ES" altLang="es-ES" sz="2200" b="0" i="0" u="none" strike="noStrike" cap="none" normalizeH="0" baseline="0" dirty="0">
                <a:ln>
                  <a:noFill/>
                </a:ln>
                <a:solidFill>
                  <a:schemeClr val="tx1"/>
                </a:solidFill>
                <a:effectLst/>
              </a:rPr>
              <a:t> </a:t>
            </a:r>
            <a:r>
              <a:rPr kumimoji="0" lang="es-ES" altLang="es-ES" sz="2200" b="0" i="0" u="none" strike="noStrike" cap="none" normalizeH="0" baseline="0" dirty="0" err="1">
                <a:ln>
                  <a:noFill/>
                </a:ln>
                <a:solidFill>
                  <a:schemeClr val="tx1"/>
                </a:solidFill>
                <a:effectLst/>
              </a:rPr>
              <a:t>landing</a:t>
            </a:r>
            <a:r>
              <a:rPr kumimoji="0" lang="es-ES" altLang="es-ES" sz="2200" b="0" i="0" u="none" strike="noStrike" cap="none" normalizeH="0" baseline="0" dirty="0">
                <a:ln>
                  <a:noFill/>
                </a:ln>
                <a:solidFill>
                  <a:schemeClr val="tx1"/>
                </a:solidFill>
                <a:effectLst/>
              </a:rPr>
              <a:t> </a:t>
            </a:r>
            <a:r>
              <a:rPr kumimoji="0" lang="es-ES" altLang="es-ES" sz="2200" b="0" i="0" u="none" strike="noStrike" cap="none" normalizeH="0" baseline="0" dirty="0" err="1">
                <a:ln>
                  <a:noFill/>
                </a:ln>
                <a:solidFill>
                  <a:schemeClr val="tx1"/>
                </a:solidFill>
                <a:effectLst/>
              </a:rPr>
              <a:t>success</a:t>
            </a:r>
            <a:r>
              <a:rPr kumimoji="0" lang="es-ES" altLang="es-ES" sz="2200" b="0" i="0" u="none" strike="noStrike" cap="none" normalizeH="0" baseline="0" dirty="0">
                <a:ln>
                  <a:noFill/>
                </a:ln>
                <a:solidFill>
                  <a:schemeClr val="tx1"/>
                </a:solidFill>
                <a:effectLst/>
              </a:rPr>
              <a:t>.</a:t>
            </a:r>
          </a:p>
          <a:p>
            <a:pPr lvl="1" eaLnBrk="0" fontAlgn="base" hangingPunct="0">
              <a:spcBef>
                <a:spcPct val="0"/>
              </a:spcBef>
              <a:spcAft>
                <a:spcPct val="0"/>
              </a:spcAft>
              <a:buFontTx/>
              <a:buAutoNum type="arabicPeriod"/>
            </a:pPr>
            <a:r>
              <a:rPr kumimoji="0" lang="es-ES" altLang="es-ES" sz="2200" b="0" i="0" u="none" strike="noStrike" cap="none" normalizeH="0" baseline="0" dirty="0">
                <a:ln>
                  <a:noFill/>
                </a:ln>
                <a:solidFill>
                  <a:schemeClr val="tx1"/>
                </a:solidFill>
                <a:effectLst/>
              </a:rPr>
              <a:t> </a:t>
            </a:r>
            <a:r>
              <a:rPr kumimoji="0" lang="es-ES" altLang="es-ES" sz="2200" b="0" i="0" u="none" strike="noStrike" cap="none" normalizeH="0" baseline="0" dirty="0" err="1">
                <a:ln>
                  <a:noFill/>
                </a:ln>
                <a:solidFill>
                  <a:schemeClr val="tx1"/>
                </a:solidFill>
                <a:effectLst/>
              </a:rPr>
              <a:t>Analyzing</a:t>
            </a:r>
            <a:r>
              <a:rPr kumimoji="0" lang="es-ES" altLang="es-ES" sz="2200" b="0" i="0" u="none" strike="noStrike" cap="none" normalizeH="0" baseline="0" dirty="0">
                <a:ln>
                  <a:noFill/>
                </a:ln>
                <a:solidFill>
                  <a:schemeClr val="tx1"/>
                </a:solidFill>
                <a:effectLst/>
              </a:rPr>
              <a:t> </a:t>
            </a:r>
            <a:r>
              <a:rPr kumimoji="0" lang="es-ES" altLang="es-ES" sz="2200" b="0" i="0" u="none" strike="noStrike" cap="none" normalizeH="0" baseline="0" dirty="0" err="1">
                <a:ln>
                  <a:noFill/>
                </a:ln>
                <a:solidFill>
                  <a:schemeClr val="tx1"/>
                </a:solidFill>
                <a:effectLst/>
              </a:rPr>
              <a:t>key</a:t>
            </a:r>
            <a:r>
              <a:rPr kumimoji="0" lang="es-ES" altLang="es-ES" sz="2200" b="0" i="0" u="none" strike="noStrike" cap="none" normalizeH="0" baseline="0" dirty="0">
                <a:ln>
                  <a:noFill/>
                </a:ln>
                <a:solidFill>
                  <a:schemeClr val="tx1"/>
                </a:solidFill>
                <a:effectLst/>
              </a:rPr>
              <a:t> </a:t>
            </a:r>
            <a:r>
              <a:rPr kumimoji="0" lang="es-ES" altLang="es-ES" sz="2200" b="0" i="0" u="none" strike="noStrike" cap="none" normalizeH="0" baseline="0" dirty="0" err="1">
                <a:ln>
                  <a:noFill/>
                </a:ln>
                <a:solidFill>
                  <a:schemeClr val="tx1"/>
                </a:solidFill>
                <a:effectLst/>
              </a:rPr>
              <a:t>factors</a:t>
            </a:r>
            <a:r>
              <a:rPr kumimoji="0" lang="es-ES" altLang="es-ES" sz="2200" b="0" i="0" u="none" strike="noStrike" cap="none" normalizeH="0" baseline="0" dirty="0">
                <a:ln>
                  <a:noFill/>
                </a:ln>
                <a:solidFill>
                  <a:schemeClr val="tx1"/>
                </a:solidFill>
                <a:effectLst/>
              </a:rPr>
              <a:t>.</a:t>
            </a:r>
          </a:p>
          <a:p>
            <a:pPr lvl="1" eaLnBrk="0" fontAlgn="base" hangingPunct="0">
              <a:spcBef>
                <a:spcPct val="0"/>
              </a:spcBef>
              <a:spcAft>
                <a:spcPct val="0"/>
              </a:spcAft>
              <a:buFontTx/>
              <a:buAutoNum type="arabicPeriod"/>
            </a:pPr>
            <a:r>
              <a:rPr kumimoji="0" lang="es-ES" altLang="es-ES" sz="2200" b="0" i="0" u="none" strike="noStrike" cap="none" normalizeH="0" baseline="0" dirty="0">
                <a:ln>
                  <a:noFill/>
                </a:ln>
                <a:solidFill>
                  <a:schemeClr val="tx1"/>
                </a:solidFill>
                <a:effectLst/>
              </a:rPr>
              <a:t> </a:t>
            </a:r>
            <a:r>
              <a:rPr kumimoji="0" lang="es-ES" altLang="es-ES" sz="2200" b="0" i="0" u="none" strike="noStrike" cap="none" normalizeH="0" baseline="0" dirty="0" err="1">
                <a:ln>
                  <a:noFill/>
                </a:ln>
                <a:solidFill>
                  <a:schemeClr val="tx1"/>
                </a:solidFill>
                <a:effectLst/>
              </a:rPr>
              <a:t>Cost</a:t>
            </a:r>
            <a:r>
              <a:rPr kumimoji="0" lang="es-ES" altLang="es-ES" sz="2200" b="0" i="0" u="none" strike="noStrike" cap="none" normalizeH="0" baseline="0" dirty="0">
                <a:ln>
                  <a:noFill/>
                </a:ln>
                <a:solidFill>
                  <a:schemeClr val="tx1"/>
                </a:solidFill>
                <a:effectLst/>
              </a:rPr>
              <a:t> </a:t>
            </a:r>
            <a:r>
              <a:rPr kumimoji="0" lang="es-ES" altLang="es-ES" sz="2200" b="0" i="0" u="none" strike="noStrike" cap="none" normalizeH="0" baseline="0" dirty="0" err="1">
                <a:ln>
                  <a:noFill/>
                </a:ln>
                <a:solidFill>
                  <a:schemeClr val="tx1"/>
                </a:solidFill>
                <a:effectLst/>
              </a:rPr>
              <a:t>estimation</a:t>
            </a:r>
            <a:r>
              <a:rPr kumimoji="0" lang="es-ES" altLang="es-ES" sz="2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Success Rate</a:t>
            </a:r>
          </a:p>
        </p:txBody>
      </p:sp>
      <p:sp>
        <p:nvSpPr>
          <p:cNvPr id="2" name="CuadroTexto 1">
            <a:extLst>
              <a:ext uri="{FF2B5EF4-FFF2-40B4-BE49-F238E27FC236}">
                <a16:creationId xmlns:a16="http://schemas.microsoft.com/office/drawing/2014/main" id="{34D22ABD-BC60-457F-B3BE-FB4B801089B8}"/>
              </a:ext>
            </a:extLst>
          </p:cNvPr>
          <p:cNvSpPr txBox="1"/>
          <p:nvPr/>
        </p:nvSpPr>
        <p:spPr>
          <a:xfrm>
            <a:off x="770011" y="4579023"/>
            <a:ext cx="10277060" cy="1446550"/>
          </a:xfrm>
          <a:prstGeom prst="rect">
            <a:avLst/>
          </a:prstGeom>
          <a:noFill/>
        </p:spPr>
        <p:txBody>
          <a:bodyPr wrap="square" rtlCol="0">
            <a:spAutoFit/>
          </a:bodyPr>
          <a:lstStyle/>
          <a:p>
            <a:r>
              <a:rPr lang="en-US" sz="2200" dirty="0"/>
              <a:t>Key Elements and Findings:</a:t>
            </a:r>
          </a:p>
          <a:p>
            <a:pPr marL="285750" indent="-285750">
              <a:buFont typeface="Arial" panose="020B0604020202020204" pitchFamily="34" charset="0"/>
              <a:buChar char="•"/>
            </a:pPr>
            <a:r>
              <a:rPr lang="en-US" sz="2200" dirty="0"/>
              <a:t>Shows the ratio of successful vs. failed launches for the selected site.</a:t>
            </a:r>
          </a:p>
          <a:p>
            <a:pPr marL="285750" indent="-285750">
              <a:buFont typeface="Arial" panose="020B0604020202020204" pitchFamily="34" charset="0"/>
              <a:buChar char="•"/>
            </a:pPr>
            <a:r>
              <a:rPr lang="en-US" sz="2200" dirty="0"/>
              <a:t>Allows for a deeper analysis of the success rate of the most effective site.</a:t>
            </a:r>
          </a:p>
          <a:p>
            <a:pPr marL="285750" indent="-285750">
              <a:buFont typeface="Arial" panose="020B0604020202020204" pitchFamily="34" charset="0"/>
              <a:buChar char="•"/>
            </a:pPr>
            <a:r>
              <a:rPr lang="en-US" sz="2200" dirty="0"/>
              <a:t>Provides context on the reliability of the most successful launch site.</a:t>
            </a:r>
            <a:endParaRPr lang="es-ES" sz="2200" dirty="0"/>
          </a:p>
        </p:txBody>
      </p:sp>
      <p:sp>
        <p:nvSpPr>
          <p:cNvPr id="4" name="CuadroTexto 3">
            <a:extLst>
              <a:ext uri="{FF2B5EF4-FFF2-40B4-BE49-F238E27FC236}">
                <a16:creationId xmlns:a16="http://schemas.microsoft.com/office/drawing/2014/main" id="{8FABD7F2-7E8D-4C15-A026-154B36D3C03F}"/>
              </a:ext>
            </a:extLst>
          </p:cNvPr>
          <p:cNvSpPr txBox="1"/>
          <p:nvPr/>
        </p:nvSpPr>
        <p:spPr>
          <a:xfrm>
            <a:off x="2652091" y="1463756"/>
            <a:ext cx="6887817" cy="430887"/>
          </a:xfrm>
          <a:prstGeom prst="rect">
            <a:avLst/>
          </a:prstGeom>
          <a:noFill/>
        </p:spPr>
        <p:txBody>
          <a:bodyPr wrap="square" rtlCol="0">
            <a:spAutoFit/>
          </a:bodyPr>
          <a:lstStyle/>
          <a:p>
            <a:r>
              <a:rPr lang="en-US" sz="2200" dirty="0"/>
              <a:t>Detailed Analysis of the Site with the Highest Success Rate</a:t>
            </a:r>
            <a:endParaRPr lang="es-ES" sz="2200" dirty="0"/>
          </a:p>
        </p:txBody>
      </p:sp>
      <p:pic>
        <p:nvPicPr>
          <p:cNvPr id="7" name="Imagen 6">
            <a:extLst>
              <a:ext uri="{FF2B5EF4-FFF2-40B4-BE49-F238E27FC236}">
                <a16:creationId xmlns:a16="http://schemas.microsoft.com/office/drawing/2014/main" id="{A303C0FB-08DD-442F-8EEB-9244C5310F02}"/>
              </a:ext>
            </a:extLst>
          </p:cNvPr>
          <p:cNvPicPr>
            <a:picLocks noChangeAspect="1"/>
          </p:cNvPicPr>
          <p:nvPr/>
        </p:nvPicPr>
        <p:blipFill>
          <a:blip r:embed="rId3"/>
          <a:stretch>
            <a:fillRect/>
          </a:stretch>
        </p:blipFill>
        <p:spPr>
          <a:xfrm>
            <a:off x="0" y="1827965"/>
            <a:ext cx="12192000" cy="281773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Relationship between payload and launch success</a:t>
            </a:r>
          </a:p>
        </p:txBody>
      </p:sp>
      <p:sp>
        <p:nvSpPr>
          <p:cNvPr id="2" name="CuadroTexto 1">
            <a:extLst>
              <a:ext uri="{FF2B5EF4-FFF2-40B4-BE49-F238E27FC236}">
                <a16:creationId xmlns:a16="http://schemas.microsoft.com/office/drawing/2014/main" id="{00A54752-AE60-4987-BA66-5BA460270C00}"/>
              </a:ext>
            </a:extLst>
          </p:cNvPr>
          <p:cNvSpPr txBox="1"/>
          <p:nvPr/>
        </p:nvSpPr>
        <p:spPr>
          <a:xfrm>
            <a:off x="3752634" y="1394738"/>
            <a:ext cx="4449416" cy="430887"/>
          </a:xfrm>
          <a:prstGeom prst="rect">
            <a:avLst/>
          </a:prstGeom>
          <a:noFill/>
        </p:spPr>
        <p:txBody>
          <a:bodyPr wrap="square" rtlCol="0">
            <a:spAutoFit/>
          </a:bodyPr>
          <a:lstStyle/>
          <a:p>
            <a:r>
              <a:rPr lang="en-US" sz="2200" dirty="0"/>
              <a:t>Impact of payload on launch success</a:t>
            </a:r>
            <a:endParaRPr lang="es-ES" sz="2200" dirty="0"/>
          </a:p>
        </p:txBody>
      </p:sp>
      <p:pic>
        <p:nvPicPr>
          <p:cNvPr id="6" name="Imagen 5">
            <a:extLst>
              <a:ext uri="{FF2B5EF4-FFF2-40B4-BE49-F238E27FC236}">
                <a16:creationId xmlns:a16="http://schemas.microsoft.com/office/drawing/2014/main" id="{0DCDA372-282B-4F53-8671-56013EE6AAE1}"/>
              </a:ext>
            </a:extLst>
          </p:cNvPr>
          <p:cNvPicPr>
            <a:picLocks noChangeAspect="1"/>
          </p:cNvPicPr>
          <p:nvPr/>
        </p:nvPicPr>
        <p:blipFill>
          <a:blip r:embed="rId3"/>
          <a:stretch>
            <a:fillRect/>
          </a:stretch>
        </p:blipFill>
        <p:spPr>
          <a:xfrm>
            <a:off x="0" y="1829500"/>
            <a:ext cx="12192000" cy="2755327"/>
          </a:xfrm>
          <a:prstGeom prst="rect">
            <a:avLst/>
          </a:prstGeom>
        </p:spPr>
      </p:pic>
      <p:sp>
        <p:nvSpPr>
          <p:cNvPr id="7" name="CuadroTexto 6">
            <a:extLst>
              <a:ext uri="{FF2B5EF4-FFF2-40B4-BE49-F238E27FC236}">
                <a16:creationId xmlns:a16="http://schemas.microsoft.com/office/drawing/2014/main" id="{F6FFE131-22CE-4A66-8037-8457D08FE290}"/>
              </a:ext>
            </a:extLst>
          </p:cNvPr>
          <p:cNvSpPr txBox="1"/>
          <p:nvPr/>
        </p:nvSpPr>
        <p:spPr>
          <a:xfrm>
            <a:off x="526774" y="4505314"/>
            <a:ext cx="10396329" cy="2246769"/>
          </a:xfrm>
          <a:prstGeom prst="rect">
            <a:avLst/>
          </a:prstGeom>
          <a:noFill/>
        </p:spPr>
        <p:txBody>
          <a:bodyPr wrap="square" rtlCol="0">
            <a:spAutoFit/>
          </a:bodyPr>
          <a:lstStyle/>
          <a:p>
            <a:r>
              <a:rPr lang="en-US" sz="2000" dirty="0"/>
              <a:t>Important elements and findings:</a:t>
            </a:r>
          </a:p>
          <a:p>
            <a:pPr marL="342900" indent="-342900">
              <a:buFont typeface="Arial" panose="020B0604020202020204" pitchFamily="34" charset="0"/>
              <a:buChar char="•"/>
            </a:pPr>
            <a:r>
              <a:rPr lang="en-US" sz="2000" dirty="0"/>
              <a:t>Visualizes the relationship between payload mass and launch success.</a:t>
            </a:r>
          </a:p>
          <a:p>
            <a:pPr marL="342900" indent="-342900">
              <a:buFont typeface="Arial" panose="020B0604020202020204" pitchFamily="34" charset="0"/>
              <a:buChar char="•"/>
            </a:pPr>
            <a:r>
              <a:rPr lang="en-US" sz="2000" dirty="0"/>
              <a:t>Dots are colored by booster version, allowing additional patterns to be identified.</a:t>
            </a:r>
          </a:p>
          <a:p>
            <a:pPr marL="342900" indent="-342900">
              <a:buFont typeface="Arial" panose="020B0604020202020204" pitchFamily="34" charset="0"/>
              <a:buChar char="•"/>
            </a:pPr>
            <a:r>
              <a:rPr lang="en-US" sz="2000" dirty="0"/>
              <a:t>Key observations:</a:t>
            </a:r>
          </a:p>
          <a:p>
            <a:pPr marL="800100" lvl="1" indent="-342900">
              <a:buFont typeface="Arial" panose="020B0604020202020204" pitchFamily="34" charset="0"/>
              <a:buChar char="•"/>
            </a:pPr>
            <a:r>
              <a:rPr lang="en-US" sz="2000" dirty="0"/>
              <a:t>Payload ranges with the highest success rate. Between 2000 kg and 4000 kg</a:t>
            </a:r>
          </a:p>
          <a:p>
            <a:pPr marL="800100" lvl="1" indent="-342900">
              <a:buFont typeface="Arial" panose="020B0604020202020204" pitchFamily="34" charset="0"/>
              <a:buChar char="•"/>
            </a:pPr>
            <a:r>
              <a:rPr lang="en-US" sz="2000" dirty="0"/>
              <a:t>Booster versions with the best performance. </a:t>
            </a:r>
            <a:r>
              <a:rPr lang="en-US" sz="2000"/>
              <a:t>The best is FT</a:t>
            </a:r>
            <a:endParaRPr lang="en-US" sz="2000" dirty="0"/>
          </a:p>
          <a:p>
            <a:pPr marL="800100" lvl="1" indent="-342900">
              <a:buFont typeface="Arial" panose="020B0604020202020204" pitchFamily="34" charset="0"/>
              <a:buChar char="•"/>
            </a:pPr>
            <a:r>
              <a:rPr lang="en-US" sz="2000" dirty="0"/>
              <a:t>Potential correlations between payload mass and mission success.</a:t>
            </a:r>
            <a:endParaRPr lang="es-ES" sz="20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E1EDAE69-2A99-411A-8BAD-50ED75D20F94}"/>
              </a:ext>
            </a:extLst>
          </p:cNvPr>
          <p:cNvPicPr>
            <a:picLocks noChangeAspect="1"/>
          </p:cNvPicPr>
          <p:nvPr/>
        </p:nvPicPr>
        <p:blipFill>
          <a:blip r:embed="rId3"/>
          <a:stretch>
            <a:fillRect/>
          </a:stretch>
        </p:blipFill>
        <p:spPr>
          <a:xfrm>
            <a:off x="2749247" y="1461053"/>
            <a:ext cx="6479392" cy="3671866"/>
          </a:xfrm>
          <a:prstGeom prst="rect">
            <a:avLst/>
          </a:prstGeom>
        </p:spPr>
      </p:pic>
      <p:sp>
        <p:nvSpPr>
          <p:cNvPr id="7" name="CuadroTexto 6">
            <a:extLst>
              <a:ext uri="{FF2B5EF4-FFF2-40B4-BE49-F238E27FC236}">
                <a16:creationId xmlns:a16="http://schemas.microsoft.com/office/drawing/2014/main" id="{7589ECF5-DD75-4C08-9490-450BE93E65FB}"/>
              </a:ext>
            </a:extLst>
          </p:cNvPr>
          <p:cNvSpPr txBox="1"/>
          <p:nvPr/>
        </p:nvSpPr>
        <p:spPr>
          <a:xfrm>
            <a:off x="904461" y="5655365"/>
            <a:ext cx="10167731" cy="461665"/>
          </a:xfrm>
          <a:prstGeom prst="rect">
            <a:avLst/>
          </a:prstGeom>
          <a:noFill/>
        </p:spPr>
        <p:txBody>
          <a:bodyPr wrap="square" rtlCol="0">
            <a:spAutoFit/>
          </a:bodyPr>
          <a:lstStyle/>
          <a:p>
            <a:r>
              <a:rPr lang="es-ES" sz="2400" dirty="0" err="1"/>
              <a:t>All</a:t>
            </a:r>
            <a:r>
              <a:rPr lang="es-ES" sz="2400" dirty="0"/>
              <a:t> </a:t>
            </a:r>
            <a:r>
              <a:rPr lang="es-ES" sz="2400" dirty="0" err="1"/>
              <a:t>models</a:t>
            </a:r>
            <a:r>
              <a:rPr lang="es-ES" sz="2400" dirty="0"/>
              <a:t> </a:t>
            </a:r>
            <a:r>
              <a:rPr lang="es-ES" sz="2400" dirty="0" err="1"/>
              <a:t>performed</a:t>
            </a:r>
            <a:r>
              <a:rPr lang="es-ES" sz="2400" dirty="0"/>
              <a:t> </a:t>
            </a:r>
            <a:r>
              <a:rPr lang="es-ES" sz="2400" dirty="0" err="1"/>
              <a:t>similarly</a:t>
            </a:r>
            <a:r>
              <a:rPr lang="es-ES" sz="2400" dirty="0"/>
              <a:t>, </a:t>
            </a:r>
            <a:r>
              <a:rPr lang="es-ES" sz="2400" dirty="0" err="1"/>
              <a:t>but</a:t>
            </a:r>
            <a:r>
              <a:rPr lang="es-ES" sz="2400" dirty="0"/>
              <a:t> </a:t>
            </a:r>
            <a:r>
              <a:rPr lang="es-ES" sz="2400" dirty="0" err="1"/>
              <a:t>logistic</a:t>
            </a:r>
            <a:r>
              <a:rPr lang="es-ES" sz="2400" dirty="0"/>
              <a:t> </a:t>
            </a:r>
            <a:r>
              <a:rPr lang="es-ES" sz="2400" dirty="0" err="1"/>
              <a:t>regression</a:t>
            </a:r>
            <a:r>
              <a:rPr lang="es-ES" sz="2400" dirty="0"/>
              <a:t> </a:t>
            </a:r>
            <a:r>
              <a:rPr lang="es-ES" sz="2400" dirty="0" err="1"/>
              <a:t>was</a:t>
            </a:r>
            <a:r>
              <a:rPr lang="es-ES" sz="2400" dirty="0"/>
              <a:t> </a:t>
            </a:r>
            <a:r>
              <a:rPr lang="es-ES" sz="2400" dirty="0" err="1"/>
              <a:t>selected</a:t>
            </a:r>
            <a:r>
              <a:rPr lang="es-ES" sz="2400" dirty="0"/>
              <a:t> </a:t>
            </a:r>
            <a:r>
              <a:rPr lang="es-ES" sz="2400" dirty="0" err="1"/>
              <a:t>for</a:t>
            </a:r>
            <a:r>
              <a:rPr lang="es-ES" sz="2400" dirty="0"/>
              <a:t> </a:t>
            </a:r>
            <a:r>
              <a:rPr lang="es-ES" sz="2400" dirty="0" err="1"/>
              <a:t>simplicity</a:t>
            </a:r>
            <a:r>
              <a:rPr lang="es-ES" sz="2400" dirty="0"/>
              <a: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47392" y="1878495"/>
            <a:ext cx="5198025" cy="2365514"/>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True Positives (12): Successful landings correctly predicted.</a:t>
            </a:r>
          </a:p>
          <a:p>
            <a:pPr>
              <a:lnSpc>
                <a:spcPct val="100000"/>
              </a:lnSpc>
              <a:spcBef>
                <a:spcPts val="1400"/>
              </a:spcBef>
            </a:pPr>
            <a:r>
              <a:rPr lang="en-US" sz="2200" dirty="0">
                <a:solidFill>
                  <a:schemeClr val="accent3">
                    <a:lumMod val="25000"/>
                  </a:schemeClr>
                </a:solidFill>
              </a:rPr>
              <a:t>False Positives (3): Incorrect predictions as successful </a:t>
            </a:r>
            <a:r>
              <a:rPr lang="en-US" sz="2200" dirty="0" err="1">
                <a:solidFill>
                  <a:schemeClr val="accent3">
                    <a:lumMod val="25000"/>
                  </a:schemeClr>
                </a:solidFill>
              </a:rPr>
              <a:t>landinds</a:t>
            </a:r>
            <a:r>
              <a:rPr lang="en-US" sz="2200" dirty="0">
                <a:solidFill>
                  <a:schemeClr val="accent3">
                    <a:lumMod val="25000"/>
                  </a:schemeClr>
                </a:solidFill>
              </a:rPr>
              <a: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97BBCEBC-9FBB-4227-8B64-068CA9CF9083}"/>
              </a:ext>
            </a:extLst>
          </p:cNvPr>
          <p:cNvPicPr>
            <a:picLocks noChangeAspect="1"/>
          </p:cNvPicPr>
          <p:nvPr/>
        </p:nvPicPr>
        <p:blipFill>
          <a:blip r:embed="rId3"/>
          <a:stretch>
            <a:fillRect/>
          </a:stretch>
        </p:blipFill>
        <p:spPr>
          <a:xfrm>
            <a:off x="964785" y="1510540"/>
            <a:ext cx="4017617" cy="3449086"/>
          </a:xfrm>
          <a:prstGeom prst="rect">
            <a:avLst/>
          </a:prstGeom>
        </p:spPr>
      </p:pic>
      <p:sp>
        <p:nvSpPr>
          <p:cNvPr id="6" name="CuadroTexto 5">
            <a:extLst>
              <a:ext uri="{FF2B5EF4-FFF2-40B4-BE49-F238E27FC236}">
                <a16:creationId xmlns:a16="http://schemas.microsoft.com/office/drawing/2014/main" id="{7ACA66BD-CC1E-468D-AA09-70CF4E8E00E2}"/>
              </a:ext>
            </a:extLst>
          </p:cNvPr>
          <p:cNvSpPr txBox="1"/>
          <p:nvPr/>
        </p:nvSpPr>
        <p:spPr>
          <a:xfrm>
            <a:off x="1361661" y="5277678"/>
            <a:ext cx="8408504" cy="1107996"/>
          </a:xfrm>
          <a:prstGeom prst="rect">
            <a:avLst/>
          </a:prstGeom>
          <a:noFill/>
        </p:spPr>
        <p:txBody>
          <a:bodyPr wrap="square" rtlCol="0">
            <a:spAutoFit/>
          </a:bodyPr>
          <a:lstStyle/>
          <a:p>
            <a:r>
              <a:rPr lang="es-ES" sz="2200" dirty="0" err="1"/>
              <a:t>Explination</a:t>
            </a:r>
            <a:r>
              <a:rPr lang="es-ES" sz="2200" dirty="0"/>
              <a:t>:</a:t>
            </a:r>
            <a:br>
              <a:rPr lang="es-ES" sz="2200" dirty="0"/>
            </a:br>
            <a:r>
              <a:rPr lang="es-ES" sz="2200" dirty="0" err="1"/>
              <a:t>The</a:t>
            </a:r>
            <a:r>
              <a:rPr lang="es-ES" sz="2200" dirty="0"/>
              <a:t> </a:t>
            </a:r>
            <a:r>
              <a:rPr lang="es-ES" sz="2200" dirty="0" err="1"/>
              <a:t>model</a:t>
            </a:r>
            <a:r>
              <a:rPr lang="es-ES" sz="2200" dirty="0"/>
              <a:t> </a:t>
            </a:r>
            <a:r>
              <a:rPr lang="es-ES" sz="2200" dirty="0" err="1"/>
              <a:t>is</a:t>
            </a:r>
            <a:r>
              <a:rPr lang="es-ES" sz="2200" dirty="0"/>
              <a:t> </a:t>
            </a:r>
            <a:r>
              <a:rPr lang="es-ES" sz="2200" dirty="0" err="1"/>
              <a:t>able</a:t>
            </a:r>
            <a:r>
              <a:rPr lang="es-ES" sz="2200" dirty="0"/>
              <a:t> </a:t>
            </a:r>
            <a:r>
              <a:rPr lang="es-ES" sz="2200" dirty="0" err="1"/>
              <a:t>to</a:t>
            </a:r>
            <a:r>
              <a:rPr lang="es-ES" sz="2200" dirty="0"/>
              <a:t> </a:t>
            </a:r>
            <a:r>
              <a:rPr lang="es-ES" sz="2200" dirty="0" err="1"/>
              <a:t>distinguish</a:t>
            </a:r>
            <a:r>
              <a:rPr lang="es-ES" sz="2200" dirty="0"/>
              <a:t> </a:t>
            </a:r>
            <a:r>
              <a:rPr lang="es-ES" sz="2200" dirty="0" err="1"/>
              <a:t>classes</a:t>
            </a:r>
            <a:r>
              <a:rPr lang="es-ES" sz="2200" dirty="0"/>
              <a:t>, </a:t>
            </a:r>
            <a:r>
              <a:rPr lang="es-ES" sz="2200" dirty="0" err="1"/>
              <a:t>but</a:t>
            </a:r>
            <a:r>
              <a:rPr lang="es-ES" sz="2200" dirty="0"/>
              <a:t> has </a:t>
            </a:r>
            <a:r>
              <a:rPr lang="es-ES" sz="2200" dirty="0" err="1"/>
              <a:t>room</a:t>
            </a:r>
            <a:r>
              <a:rPr lang="es-ES" sz="2200" dirty="0"/>
              <a:t> </a:t>
            </a:r>
            <a:r>
              <a:rPr lang="es-ES" sz="2200" dirty="0" err="1"/>
              <a:t>for</a:t>
            </a:r>
            <a:r>
              <a:rPr lang="es-ES" sz="2200" dirty="0"/>
              <a:t> </a:t>
            </a:r>
            <a:r>
              <a:rPr lang="es-ES" sz="2200" dirty="0" err="1"/>
              <a:t>improvement</a:t>
            </a:r>
            <a:r>
              <a:rPr lang="es-ES" sz="2200" dirty="0"/>
              <a:t> in falses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21450"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as a leader in innovation: SpaceX has revolutionized the aerospace industry by significantly reducing costs through the reusability of the Falcon 9, setting a new standard for space launches.</a:t>
            </a:r>
          </a:p>
          <a:p>
            <a:pPr>
              <a:lnSpc>
                <a:spcPct val="100000"/>
              </a:lnSpc>
              <a:spcBef>
                <a:spcPts val="1400"/>
              </a:spcBef>
            </a:pPr>
            <a:r>
              <a:rPr lang="en-US" sz="2200" dirty="0">
                <a:solidFill>
                  <a:schemeClr val="accent3">
                    <a:lumMod val="25000"/>
                  </a:schemeClr>
                </a:solidFill>
                <a:latin typeface="Abadi" panose="020B0604020104020204" pitchFamily="34" charset="0"/>
              </a:rPr>
              <a:t>Importance of prediction: The ability to predict the success of a Falcon 9 landing is crucial for assessing the economic viability of launches and for other companies to compete in the market.</a:t>
            </a:r>
          </a:p>
          <a:p>
            <a:pPr>
              <a:lnSpc>
                <a:spcPct val="100000"/>
              </a:lnSpc>
              <a:spcBef>
                <a:spcPts val="1400"/>
              </a:spcBef>
            </a:pPr>
            <a:r>
              <a:rPr lang="en-US" sz="2200" dirty="0">
                <a:solidFill>
                  <a:schemeClr val="accent3">
                    <a:lumMod val="25000"/>
                  </a:schemeClr>
                </a:solidFill>
                <a:latin typeface="Abadi" panose="020B0604020104020204" pitchFamily="34" charset="0"/>
              </a:rPr>
              <a:t>Robust Predictive Models: The evaluated models (Logistic Regression, SVM, Decision Tree, KNN) showed consistent accuracy (~83%), indicating that the data is well-structured and suitable for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as the Preferred Model: Although all models had similar performance, logistic regression was selected for its simplicity and computational efficiency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Impact on the Space Industry: This predictive approach can be used by competing companies to optimize their strategies and reduce costs, fostering greater competitiveness in the aerospace sector.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96587"/>
            <a:ext cx="5325989" cy="625261"/>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Code for comparison of Classification Model Accuracies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07022F70-2C87-483B-9101-E30852C327AB}"/>
              </a:ext>
            </a:extLst>
          </p:cNvPr>
          <p:cNvPicPr>
            <a:picLocks noChangeAspect="1"/>
          </p:cNvPicPr>
          <p:nvPr/>
        </p:nvPicPr>
        <p:blipFill>
          <a:blip r:embed="rId4"/>
          <a:stretch>
            <a:fillRect/>
          </a:stretch>
        </p:blipFill>
        <p:spPr>
          <a:xfrm>
            <a:off x="734028" y="1986046"/>
            <a:ext cx="5725324" cy="4734586"/>
          </a:xfrm>
          <a:prstGeom prst="rect">
            <a:avLst/>
          </a:prstGeom>
        </p:spPr>
      </p:pic>
      <p:sp>
        <p:nvSpPr>
          <p:cNvPr id="4" name="CuadroTexto 3">
            <a:extLst>
              <a:ext uri="{FF2B5EF4-FFF2-40B4-BE49-F238E27FC236}">
                <a16:creationId xmlns:a16="http://schemas.microsoft.com/office/drawing/2014/main" id="{2870823C-5FE4-4EF4-A51D-660E13D99E70}"/>
              </a:ext>
            </a:extLst>
          </p:cNvPr>
          <p:cNvSpPr txBox="1"/>
          <p:nvPr/>
        </p:nvSpPr>
        <p:spPr>
          <a:xfrm>
            <a:off x="6599583" y="1596587"/>
            <a:ext cx="499938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Limitations and Future Opportunities:</a:t>
            </a:r>
          </a:p>
          <a:p>
            <a:pPr marL="742950" lvl="1" indent="-285750">
              <a:buFont typeface="Arial" panose="020B0604020202020204" pitchFamily="34" charset="0"/>
              <a:buChar char="•"/>
            </a:pPr>
            <a:r>
              <a:rPr lang="en-US" dirty="0"/>
              <a:t>Limitations: The false positives identified in the confusion matrix indicate areas where the models can be improved.</a:t>
            </a:r>
          </a:p>
          <a:p>
            <a:pPr marL="742950" lvl="1" indent="-285750">
              <a:buFont typeface="Arial" panose="020B0604020202020204" pitchFamily="34" charset="0"/>
              <a:buChar char="•"/>
            </a:pPr>
            <a:r>
              <a:rPr lang="en-US" dirty="0"/>
              <a:t>Opportunities: Incorporating more relevant features on weather conditions, rocket design, and historical data could improve predictions.</a:t>
            </a:r>
          </a:p>
          <a:p>
            <a:pPr marL="285750" indent="-285750">
              <a:buFont typeface="Arial" panose="020B0604020202020204" pitchFamily="34" charset="0"/>
              <a:buChar char="•"/>
            </a:pPr>
            <a:r>
              <a:rPr lang="en-US" dirty="0"/>
              <a:t>Applications Beyond </a:t>
            </a:r>
            <a:r>
              <a:rPr lang="en-US" dirty="0" err="1"/>
              <a:t>SpaceX:This</a:t>
            </a:r>
            <a:r>
              <a:rPr lang="en-US" dirty="0"/>
              <a:t> analysis can be adapted to other reusable space vehicles, helping to evaluate their performance and economic viability.</a:t>
            </a:r>
          </a:p>
          <a:p>
            <a:pPr marL="285750" indent="-285750">
              <a:buFont typeface="Arial" panose="020B0604020202020204" pitchFamily="34" charset="0"/>
              <a:buChar char="•"/>
            </a:pPr>
            <a:r>
              <a:rPr lang="en-US" dirty="0"/>
              <a:t>The Value of Machine </a:t>
            </a:r>
            <a:r>
              <a:rPr lang="en-US" dirty="0" err="1"/>
              <a:t>Learning:This</a:t>
            </a:r>
            <a:r>
              <a:rPr lang="en-US" dirty="0"/>
              <a:t> project demonstrates how machine learning algorithms can be applied to real-world problems to make data-driven decisions.</a:t>
            </a:r>
            <a:endParaRPr lang="es-ES"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rPr>
              <a:t>Executive Summary</a:t>
            </a:r>
          </a:p>
          <a:p>
            <a:pPr>
              <a:lnSpc>
                <a:spcPct val="120000"/>
              </a:lnSpc>
              <a:spcBef>
                <a:spcPts val="1400"/>
              </a:spcBef>
            </a:pPr>
            <a:r>
              <a:rPr lang="en-US" sz="8800" dirty="0">
                <a:solidFill>
                  <a:schemeClr val="accent3">
                    <a:lumMod val="25000"/>
                  </a:schemeClr>
                </a:solidFill>
                <a:latin typeface="+mn-lt"/>
              </a:rPr>
              <a:t>Data collection methodology:</a:t>
            </a:r>
          </a:p>
          <a:p>
            <a:pPr marL="457200" lvl="1" indent="0">
              <a:lnSpc>
                <a:spcPct val="120000"/>
              </a:lnSpc>
              <a:spcBef>
                <a:spcPts val="1400"/>
              </a:spcBef>
              <a:buNone/>
            </a:pPr>
            <a:r>
              <a:rPr lang="en-US" sz="6400" dirty="0">
                <a:solidFill>
                  <a:schemeClr val="bg2">
                    <a:lumMod val="50000"/>
                  </a:schemeClr>
                </a:solidFill>
                <a:latin typeface="+mn-lt"/>
              </a:rPr>
              <a:t>- SpaceX API		- Web Scraping</a:t>
            </a:r>
          </a:p>
          <a:p>
            <a:pPr>
              <a:lnSpc>
                <a:spcPct val="120000"/>
              </a:lnSpc>
              <a:spcBef>
                <a:spcPts val="1400"/>
              </a:spcBef>
            </a:pPr>
            <a:r>
              <a:rPr lang="en-US" sz="8800" dirty="0">
                <a:solidFill>
                  <a:schemeClr val="accent3">
                    <a:lumMod val="25000"/>
                  </a:schemeClr>
                </a:solidFill>
                <a:latin typeface="+mn-lt"/>
              </a:rPr>
              <a:t>Perform data wrangling</a:t>
            </a:r>
          </a:p>
          <a:p>
            <a:pPr marL="457200" lvl="1" indent="0">
              <a:lnSpc>
                <a:spcPct val="120000"/>
              </a:lnSpc>
              <a:spcBef>
                <a:spcPts val="1400"/>
              </a:spcBef>
              <a:buNone/>
            </a:pPr>
            <a:r>
              <a:rPr lang="en-US" sz="6400" dirty="0">
                <a:solidFill>
                  <a:schemeClr val="bg2">
                    <a:lumMod val="50000"/>
                  </a:schemeClr>
                </a:solidFill>
                <a:latin typeface="+mn-lt"/>
              </a:rPr>
              <a:t>- JSON to </a:t>
            </a:r>
            <a:r>
              <a:rPr lang="en-US" sz="6400" dirty="0" err="1">
                <a:solidFill>
                  <a:schemeClr val="bg2">
                    <a:lumMod val="50000"/>
                  </a:schemeClr>
                </a:solidFill>
                <a:latin typeface="+mn-lt"/>
              </a:rPr>
              <a:t>dataFrame</a:t>
            </a:r>
            <a:r>
              <a:rPr lang="en-US" sz="6400" dirty="0">
                <a:solidFill>
                  <a:schemeClr val="bg2">
                    <a:lumMod val="50000"/>
                  </a:schemeClr>
                </a:solidFill>
                <a:latin typeface="+mn-lt"/>
              </a:rPr>
              <a:t>	- Data Cleaning	- Feature Engineering</a:t>
            </a:r>
          </a:p>
          <a:p>
            <a:pPr>
              <a:lnSpc>
                <a:spcPct val="120000"/>
              </a:lnSpc>
              <a:spcBef>
                <a:spcPts val="1400"/>
              </a:spcBef>
            </a:pPr>
            <a:r>
              <a:rPr lang="en-US" sz="8800" dirty="0">
                <a:solidFill>
                  <a:schemeClr val="accent3">
                    <a:lumMod val="25000"/>
                  </a:schemeClr>
                </a:solidFill>
                <a:latin typeface="+mn-lt"/>
              </a:rPr>
              <a:t>Perform exploratory data analysis (EDA) using visualization and SQL</a:t>
            </a:r>
          </a:p>
          <a:p>
            <a:pPr>
              <a:lnSpc>
                <a:spcPct val="120000"/>
              </a:lnSpc>
              <a:spcBef>
                <a:spcPts val="1400"/>
              </a:spcBef>
            </a:pPr>
            <a:r>
              <a:rPr lang="en-US" sz="8800" dirty="0">
                <a:solidFill>
                  <a:schemeClr val="accent3">
                    <a:lumMod val="25000"/>
                  </a:schemeClr>
                </a:solidFill>
                <a:latin typeface="+mn-lt"/>
              </a:rPr>
              <a:t>Perform interactive visual analytics using Folium and </a:t>
            </a:r>
            <a:r>
              <a:rPr lang="en-US" sz="8800" dirty="0" err="1">
                <a:solidFill>
                  <a:schemeClr val="accent3">
                    <a:lumMod val="25000"/>
                  </a:schemeClr>
                </a:solidFill>
                <a:latin typeface="+mn-lt"/>
              </a:rPr>
              <a:t>Plotly</a:t>
            </a:r>
            <a:r>
              <a:rPr lang="en-US" sz="8800" dirty="0">
                <a:solidFill>
                  <a:schemeClr val="accent3">
                    <a:lumMod val="25000"/>
                  </a:schemeClr>
                </a:solidFill>
                <a:latin typeface="+mn-lt"/>
              </a:rPr>
              <a:t> Dash</a:t>
            </a:r>
          </a:p>
          <a:p>
            <a:pPr>
              <a:lnSpc>
                <a:spcPct val="120000"/>
              </a:lnSpc>
              <a:spcBef>
                <a:spcPts val="1400"/>
              </a:spcBef>
            </a:pPr>
            <a:r>
              <a:rPr lang="en-US" sz="8800" dirty="0">
                <a:solidFill>
                  <a:schemeClr val="accent3">
                    <a:lumMod val="25000"/>
                  </a:schemeClr>
                </a:solidFill>
                <a:latin typeface="+mn-lt"/>
              </a:rPr>
              <a:t>Perform predictive analysis using classification models</a:t>
            </a:r>
          </a:p>
          <a:p>
            <a:pPr marL="457200" lvl="1" indent="0">
              <a:lnSpc>
                <a:spcPct val="120000"/>
              </a:lnSpc>
              <a:spcBef>
                <a:spcPts val="1400"/>
              </a:spcBef>
              <a:buNone/>
            </a:pPr>
            <a:r>
              <a:rPr lang="en-US" sz="7600" dirty="0">
                <a:solidFill>
                  <a:schemeClr val="bg2">
                    <a:lumMod val="50000"/>
                  </a:schemeClr>
                </a:solidFill>
                <a:latin typeface="+mn-lt"/>
              </a:rPr>
              <a:t>- Data Splitting		- Model Selection		</a:t>
            </a:r>
          </a:p>
          <a:p>
            <a:pPr marL="457200" lvl="1" indent="0">
              <a:lnSpc>
                <a:spcPct val="120000"/>
              </a:lnSpc>
              <a:spcBef>
                <a:spcPts val="1400"/>
              </a:spcBef>
              <a:buNone/>
            </a:pPr>
            <a:r>
              <a:rPr lang="en-US" sz="7600" dirty="0">
                <a:solidFill>
                  <a:schemeClr val="bg2">
                    <a:lumMod val="50000"/>
                  </a:schemeClr>
                </a:solidFill>
                <a:latin typeface="+mn-lt"/>
              </a:rPr>
              <a:t>- Hyperparameter Tuning	- Model Evaluation</a:t>
            </a:r>
          </a:p>
          <a:p>
            <a:pPr>
              <a:lnSpc>
                <a:spcPct val="120000"/>
              </a:lnSpc>
              <a:spcBef>
                <a:spcPts val="1400"/>
              </a:spcBef>
            </a:pPr>
            <a:endParaRPr lang="en-US" sz="88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s-ES" sz="2200" dirty="0"/>
              <a:t>API Data </a:t>
            </a:r>
            <a:r>
              <a:rPr lang="es-ES" sz="2200" dirty="0" err="1"/>
              <a:t>Retrieval</a:t>
            </a:r>
            <a:r>
              <a:rPr lang="es-ES" sz="2200"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Rectángulo 2">
            <a:extLst>
              <a:ext uri="{FF2B5EF4-FFF2-40B4-BE49-F238E27FC236}">
                <a16:creationId xmlns:a16="http://schemas.microsoft.com/office/drawing/2014/main" id="{00D40173-D0C1-4E82-A3D6-7695012BBAE4}"/>
              </a:ext>
            </a:extLst>
          </p:cNvPr>
          <p:cNvSpPr/>
          <p:nvPr/>
        </p:nvSpPr>
        <p:spPr>
          <a:xfrm>
            <a:off x="1984430" y="2593320"/>
            <a:ext cx="1702987" cy="81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Send</a:t>
            </a:r>
            <a:r>
              <a:rPr lang="es-ES" dirty="0"/>
              <a:t> GET </a:t>
            </a:r>
            <a:r>
              <a:rPr lang="es-ES" dirty="0" err="1"/>
              <a:t>requests</a:t>
            </a:r>
            <a:r>
              <a:rPr lang="es-ES" dirty="0"/>
              <a:t> </a:t>
            </a:r>
            <a:r>
              <a:rPr lang="es-ES" dirty="0" err="1"/>
              <a:t>to</a:t>
            </a:r>
            <a:r>
              <a:rPr lang="es-ES" dirty="0"/>
              <a:t> SpaceX API</a:t>
            </a:r>
          </a:p>
        </p:txBody>
      </p:sp>
      <p:sp>
        <p:nvSpPr>
          <p:cNvPr id="4" name="Flecha: a la derecha 3">
            <a:extLst>
              <a:ext uri="{FF2B5EF4-FFF2-40B4-BE49-F238E27FC236}">
                <a16:creationId xmlns:a16="http://schemas.microsoft.com/office/drawing/2014/main" id="{A179EE95-E528-4E25-BA6F-DF35962F89E5}"/>
              </a:ext>
            </a:extLst>
          </p:cNvPr>
          <p:cNvSpPr/>
          <p:nvPr/>
        </p:nvSpPr>
        <p:spPr>
          <a:xfrm>
            <a:off x="4075043" y="2882728"/>
            <a:ext cx="596348"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2242FC8D-AF45-4CB1-8852-E31EE3BAF168}"/>
              </a:ext>
            </a:extLst>
          </p:cNvPr>
          <p:cNvSpPr/>
          <p:nvPr/>
        </p:nvSpPr>
        <p:spPr>
          <a:xfrm>
            <a:off x="4980072" y="2595460"/>
            <a:ext cx="1702987" cy="81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Parse</a:t>
            </a:r>
            <a:r>
              <a:rPr lang="es-ES" dirty="0"/>
              <a:t> JSON responses</a:t>
            </a:r>
          </a:p>
        </p:txBody>
      </p:sp>
      <p:sp>
        <p:nvSpPr>
          <p:cNvPr id="10" name="Flecha: a la derecha 9">
            <a:extLst>
              <a:ext uri="{FF2B5EF4-FFF2-40B4-BE49-F238E27FC236}">
                <a16:creationId xmlns:a16="http://schemas.microsoft.com/office/drawing/2014/main" id="{1F817556-C63A-49AA-A273-38C7CE6DE0E9}"/>
              </a:ext>
            </a:extLst>
          </p:cNvPr>
          <p:cNvSpPr/>
          <p:nvPr/>
        </p:nvSpPr>
        <p:spPr>
          <a:xfrm>
            <a:off x="7016935" y="2862263"/>
            <a:ext cx="596348"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2CDE9AA4-53EA-4292-9524-072D3B5C84AF}"/>
              </a:ext>
            </a:extLst>
          </p:cNvPr>
          <p:cNvSpPr/>
          <p:nvPr/>
        </p:nvSpPr>
        <p:spPr>
          <a:xfrm>
            <a:off x="7947159" y="2613785"/>
            <a:ext cx="1702987" cy="81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Extract</a:t>
            </a:r>
            <a:r>
              <a:rPr lang="es-ES" dirty="0"/>
              <a:t> </a:t>
            </a:r>
            <a:r>
              <a:rPr lang="es-ES" dirty="0" err="1"/>
              <a:t>relevant</a:t>
            </a:r>
            <a:r>
              <a:rPr lang="es-ES" dirty="0"/>
              <a:t> </a:t>
            </a:r>
            <a:r>
              <a:rPr lang="es-ES" dirty="0" err="1"/>
              <a:t>information</a:t>
            </a:r>
            <a:endParaRPr lang="es-ES" dirty="0"/>
          </a:p>
        </p:txBody>
      </p:sp>
      <p:sp>
        <p:nvSpPr>
          <p:cNvPr id="13" name="Rectángulo 12">
            <a:extLst>
              <a:ext uri="{FF2B5EF4-FFF2-40B4-BE49-F238E27FC236}">
                <a16:creationId xmlns:a16="http://schemas.microsoft.com/office/drawing/2014/main" id="{ACEA8A14-FBE4-4B08-A1B6-F45EE099CCC3}"/>
              </a:ext>
            </a:extLst>
          </p:cNvPr>
          <p:cNvSpPr/>
          <p:nvPr/>
        </p:nvSpPr>
        <p:spPr>
          <a:xfrm>
            <a:off x="1984430" y="4713667"/>
            <a:ext cx="1702987" cy="81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Identify</a:t>
            </a:r>
            <a:r>
              <a:rPr lang="es-ES" dirty="0"/>
              <a:t> target web </a:t>
            </a:r>
            <a:r>
              <a:rPr lang="es-ES" dirty="0" err="1"/>
              <a:t>pages</a:t>
            </a:r>
            <a:endParaRPr lang="es-ES" dirty="0"/>
          </a:p>
        </p:txBody>
      </p:sp>
      <p:sp>
        <p:nvSpPr>
          <p:cNvPr id="14" name="Flecha: a la derecha 13">
            <a:extLst>
              <a:ext uri="{FF2B5EF4-FFF2-40B4-BE49-F238E27FC236}">
                <a16:creationId xmlns:a16="http://schemas.microsoft.com/office/drawing/2014/main" id="{27E3FCCC-F23D-4BC8-B7AC-D70EEC10A065}"/>
              </a:ext>
            </a:extLst>
          </p:cNvPr>
          <p:cNvSpPr/>
          <p:nvPr/>
        </p:nvSpPr>
        <p:spPr>
          <a:xfrm>
            <a:off x="4075043" y="5003075"/>
            <a:ext cx="596348"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F4997E86-921C-4C2A-9FC2-CBE261FBFC11}"/>
              </a:ext>
            </a:extLst>
          </p:cNvPr>
          <p:cNvSpPr/>
          <p:nvPr/>
        </p:nvSpPr>
        <p:spPr>
          <a:xfrm>
            <a:off x="4980072" y="4715807"/>
            <a:ext cx="1702987" cy="81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web scraping tools to extract data</a:t>
            </a:r>
            <a:endParaRPr lang="es-ES" dirty="0"/>
          </a:p>
        </p:txBody>
      </p:sp>
      <p:sp>
        <p:nvSpPr>
          <p:cNvPr id="16" name="Flecha: a la derecha 15">
            <a:extLst>
              <a:ext uri="{FF2B5EF4-FFF2-40B4-BE49-F238E27FC236}">
                <a16:creationId xmlns:a16="http://schemas.microsoft.com/office/drawing/2014/main" id="{DF147D8A-76CC-40ED-9864-6B608FDBABF2}"/>
              </a:ext>
            </a:extLst>
          </p:cNvPr>
          <p:cNvSpPr/>
          <p:nvPr/>
        </p:nvSpPr>
        <p:spPr>
          <a:xfrm>
            <a:off x="7016935" y="4982610"/>
            <a:ext cx="596348"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043C853B-9983-4819-A418-8FF7ED35BE0E}"/>
              </a:ext>
            </a:extLst>
          </p:cNvPr>
          <p:cNvSpPr/>
          <p:nvPr/>
        </p:nvSpPr>
        <p:spPr>
          <a:xfrm>
            <a:off x="7947159" y="4734132"/>
            <a:ext cx="1702987" cy="81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and clean the scraped data</a:t>
            </a:r>
            <a:endParaRPr lang="es-E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26775" y="1792288"/>
            <a:ext cx="4744486" cy="3564903"/>
          </a:xfrm>
          <a:prstGeom prst="rect">
            <a:avLst/>
          </a:prstGeom>
          <a:ln>
            <a:solidFill>
              <a:srgbClr val="0B49CB"/>
            </a:solidFill>
            <a:prstDash val="dash"/>
          </a:ln>
        </p:spPr>
        <p:txBody>
          <a:bodyPr vert="horz" lIns="91440" tIns="45720" rIns="91440" bIns="45720" rtlCol="0" anchor="t">
            <a:normAutofit/>
          </a:bodyPr>
          <a:lstStyle/>
          <a:p>
            <a:pPr marL="0" indent="0" algn="ctr">
              <a:buNone/>
            </a:pPr>
            <a:r>
              <a:rPr lang="en-US" sz="2200" b="1" u="sng" dirty="0">
                <a:solidFill>
                  <a:srgbClr val="1C7DDB"/>
                </a:solidFill>
              </a:rPr>
              <a:t>Flowchart</a:t>
            </a:r>
          </a:p>
          <a:p>
            <a:pPr marL="0" indent="0">
              <a:buNone/>
            </a:pPr>
            <a:r>
              <a:rPr lang="en-US" sz="2200" dirty="0">
                <a:solidFill>
                  <a:srgbClr val="1C7DDB"/>
                </a:solidFill>
              </a:rPr>
              <a:t>A[Start] --&gt; B[SpaceX API Request]</a:t>
            </a:r>
          </a:p>
          <a:p>
            <a:pPr marL="0" indent="0">
              <a:buNone/>
            </a:pPr>
            <a:r>
              <a:rPr lang="en-US" sz="2200" dirty="0">
                <a:solidFill>
                  <a:srgbClr val="1C7DDB"/>
                </a:solidFill>
              </a:rPr>
              <a:t>B --&gt; C[JSON to </a:t>
            </a:r>
            <a:r>
              <a:rPr lang="en-US" sz="2200" dirty="0" err="1">
                <a:solidFill>
                  <a:srgbClr val="1C7DDB"/>
                </a:solidFill>
              </a:rPr>
              <a:t>DataFrame</a:t>
            </a:r>
            <a:r>
              <a:rPr lang="en-US" sz="2200" dirty="0">
                <a:solidFill>
                  <a:srgbClr val="1C7DDB"/>
                </a:solidFill>
              </a:rPr>
              <a:t> Conversion]</a:t>
            </a:r>
          </a:p>
          <a:p>
            <a:pPr marL="0" indent="0">
              <a:buNone/>
            </a:pPr>
            <a:r>
              <a:rPr lang="en-US" sz="2200" dirty="0">
                <a:solidFill>
                  <a:srgbClr val="1C7DDB"/>
                </a:solidFill>
              </a:rPr>
              <a:t>C --&gt; D[Falcon 9 Filtering]</a:t>
            </a:r>
          </a:p>
          <a:p>
            <a:pPr marL="0" indent="0">
              <a:buNone/>
            </a:pPr>
            <a:r>
              <a:rPr lang="en-US" sz="2200" dirty="0">
                <a:solidFill>
                  <a:srgbClr val="1C7DDB"/>
                </a:solidFill>
              </a:rPr>
              <a:t>D --&gt; E[Extracting Additional Data]</a:t>
            </a:r>
          </a:p>
          <a:p>
            <a:pPr marL="0" indent="0">
              <a:buNone/>
            </a:pPr>
            <a:r>
              <a:rPr lang="en-US" sz="2200" dirty="0">
                <a:solidFill>
                  <a:srgbClr val="1C7DDB"/>
                </a:solidFill>
              </a:rPr>
              <a:t>E --&gt; F[Data Cleaning]</a:t>
            </a:r>
          </a:p>
          <a:p>
            <a:pPr marL="0" indent="0">
              <a:buNone/>
            </a:pPr>
            <a:r>
              <a:rPr lang="en-US" sz="2200" dirty="0">
                <a:solidFill>
                  <a:srgbClr val="1C7DDB"/>
                </a:solidFill>
              </a:rPr>
              <a:t>F --&gt; G[Final </a:t>
            </a:r>
            <a:r>
              <a:rPr lang="en-US" sz="2200" dirty="0" err="1">
                <a:solidFill>
                  <a:srgbClr val="1C7DDB"/>
                </a:solidFill>
              </a:rPr>
              <a:t>DataFrame</a:t>
            </a:r>
            <a:r>
              <a:rPr lang="en-US" sz="2200" dirty="0">
                <a:solidFill>
                  <a:srgbClr val="1C7DDB"/>
                </a:solidFill>
              </a:rPr>
              <a:t>]</a:t>
            </a:r>
          </a:p>
          <a:p>
            <a:pPr marL="0" indent="0">
              <a:buNone/>
            </a:pPr>
            <a:r>
              <a:rPr lang="en-US" sz="2200" dirty="0">
                <a:solidFill>
                  <a:srgbClr val="1C7DDB"/>
                </a:solidFill>
              </a:rPr>
              <a:t>G --&gt; H[End]</a:t>
            </a:r>
            <a:endParaRPr lang="en-US" sz="2200"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461777"/>
            <a:ext cx="5275261" cy="4074320"/>
          </a:xfrm>
          <a:prstGeom prst="rect">
            <a:avLst/>
          </a:prstGeom>
        </p:spPr>
        <p:txBody>
          <a:bodyPr vert="horz" lIns="91440" tIns="45720" rIns="91440" bIns="45720" rtlCol="0" anchor="t">
            <a:normAutofit/>
          </a:bodyPr>
          <a:lstStyle/>
          <a:p>
            <a:pPr marL="0" indent="0" algn="l">
              <a:buNone/>
            </a:pPr>
            <a:r>
              <a:rPr lang="en-US" sz="1600" b="1" i="0" u="sng" dirty="0">
                <a:effectLst/>
              </a:rPr>
              <a:t>Collection Process:</a:t>
            </a:r>
          </a:p>
          <a:p>
            <a:pPr marL="342900" indent="-342900" algn="l">
              <a:buFont typeface="+mj-lt"/>
              <a:buAutoNum type="arabicPeriod"/>
            </a:pPr>
            <a:r>
              <a:rPr lang="en-US" sz="1600" b="0" i="0" dirty="0">
                <a:effectLst/>
              </a:rPr>
              <a:t>SpaceX API Request</a:t>
            </a:r>
          </a:p>
          <a:p>
            <a:r>
              <a:rPr lang="en-US" sz="1600" b="0" i="0" dirty="0">
                <a:effectLst/>
              </a:rPr>
              <a:t>Base URL: </a:t>
            </a:r>
            <a:r>
              <a:rPr lang="en-US" sz="1600" b="0" i="0" dirty="0">
                <a:effectLst/>
                <a:hlinkClick r:id="rId3"/>
              </a:rPr>
              <a:t>https://api.spacexdata.com/v4/</a:t>
            </a:r>
            <a:endParaRPr lang="en-US" sz="1600" b="0" i="0" dirty="0">
              <a:effectLst/>
            </a:endParaRPr>
          </a:p>
          <a:p>
            <a:r>
              <a:rPr lang="en-US" sz="1600" b="0" i="0" dirty="0">
                <a:effectLst/>
              </a:rPr>
              <a:t>Endpoints used: launches/past, rockets, launchpads, payloads, cores</a:t>
            </a:r>
          </a:p>
          <a:p>
            <a:pPr marL="0" indent="0">
              <a:buNone/>
            </a:pPr>
            <a:r>
              <a:rPr lang="en-US" sz="1600" b="0" i="0" dirty="0">
                <a:effectLst/>
              </a:rPr>
              <a:t>2.     Data Processing</a:t>
            </a:r>
          </a:p>
          <a:p>
            <a:r>
              <a:rPr lang="en-US" sz="1600" b="0" i="0" dirty="0">
                <a:effectLst/>
              </a:rPr>
              <a:t>JSON to Pandas </a:t>
            </a:r>
            <a:r>
              <a:rPr lang="en-US" sz="1600" b="0" i="0" dirty="0" err="1">
                <a:effectLst/>
              </a:rPr>
              <a:t>DataFrame</a:t>
            </a:r>
            <a:r>
              <a:rPr lang="en-US" sz="1600" b="0" i="0" dirty="0">
                <a:effectLst/>
              </a:rPr>
              <a:t> Conversion</a:t>
            </a:r>
          </a:p>
          <a:p>
            <a:r>
              <a:rPr lang="en-US" sz="1600" b="0" i="0" dirty="0">
                <a:effectLst/>
              </a:rPr>
              <a:t>Falcon 9 Launch Filtering</a:t>
            </a:r>
          </a:p>
          <a:p>
            <a:r>
              <a:rPr lang="en-US" sz="1600" b="0" i="0" dirty="0">
                <a:effectLst/>
              </a:rPr>
              <a:t>Extracting Detailed Information Using Additional Requests</a:t>
            </a:r>
          </a:p>
          <a:p>
            <a:pPr marL="0" indent="0">
              <a:buNone/>
            </a:pPr>
            <a:r>
              <a:rPr lang="en-US" sz="1600" b="0" i="0" dirty="0">
                <a:effectLst/>
              </a:rPr>
              <a:t>3.     Data Cleaning</a:t>
            </a:r>
          </a:p>
          <a:p>
            <a:r>
              <a:rPr lang="en-US" sz="1600" b="0" i="0" dirty="0">
                <a:effectLst/>
              </a:rPr>
              <a:t>Handling Missing Values</a:t>
            </a:r>
          </a:p>
          <a:p>
            <a:r>
              <a:rPr lang="en-US" sz="1600" b="0" i="0" dirty="0">
                <a:effectLst/>
              </a:rPr>
              <a:t>Data Type Conversion</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CD85EA21-A9EF-45CE-AB63-66DAB82D4993}"/>
              </a:ext>
            </a:extLst>
          </p:cNvPr>
          <p:cNvSpPr txBox="1"/>
          <p:nvPr/>
        </p:nvSpPr>
        <p:spPr>
          <a:xfrm>
            <a:off x="727186" y="5594356"/>
            <a:ext cx="10601250" cy="646331"/>
          </a:xfrm>
          <a:prstGeom prst="rect">
            <a:avLst/>
          </a:prstGeom>
          <a:noFill/>
        </p:spPr>
        <p:txBody>
          <a:bodyPr wrap="square" rtlCol="0">
            <a:spAutoFit/>
          </a:bodyPr>
          <a:lstStyle/>
          <a:p>
            <a:r>
              <a:rPr lang="en-US" sz="1800" b="0" i="0" dirty="0">
                <a:effectLst/>
                <a:latin typeface="fkGroteskNeue"/>
              </a:rPr>
              <a:t>The complete web scraping notebook can be found at the following GitHub URL:</a:t>
            </a:r>
            <a:br>
              <a:rPr lang="en-US" sz="1800" dirty="0"/>
            </a:br>
            <a:r>
              <a:rPr lang="en-US" sz="1800" dirty="0">
                <a:hlinkClick r:id="rId4"/>
              </a:rPr>
              <a:t>https://github.com/seneguehuesca/SpaceY/blob/main/3.2_Sol_jupyter-labs-spacex-data-collection-api.ipynb</a:t>
            </a:r>
            <a:endParaRPr lang="es-E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33661" y="1534180"/>
            <a:ext cx="5645426" cy="381158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400" u="sng" dirty="0" err="1">
                <a:solidFill>
                  <a:srgbClr val="1C7DDB"/>
                </a:solidFill>
              </a:rPr>
              <a:t>Flowchart</a:t>
            </a:r>
            <a:endParaRPr lang="es-ES" sz="2400" u="sng" dirty="0">
              <a:solidFill>
                <a:srgbClr val="1C7DDB"/>
              </a:solidFill>
            </a:endParaRPr>
          </a:p>
          <a:p>
            <a:pPr marL="0" indent="0" algn="ctr">
              <a:buFont typeface="Arial" panose="020B0604020202020204" pitchFamily="34" charset="0"/>
              <a:buNone/>
            </a:pPr>
            <a:r>
              <a:rPr lang="es-ES" sz="2400" dirty="0">
                <a:solidFill>
                  <a:srgbClr val="1C7DDB"/>
                </a:solidFill>
              </a:rPr>
              <a:t>A[</a:t>
            </a:r>
            <a:r>
              <a:rPr lang="es-ES" sz="2400" dirty="0" err="1">
                <a:solidFill>
                  <a:srgbClr val="1C7DDB"/>
                </a:solidFill>
              </a:rPr>
              <a:t>Start</a:t>
            </a:r>
            <a:r>
              <a:rPr lang="es-ES" sz="2400" dirty="0">
                <a:solidFill>
                  <a:srgbClr val="1C7DDB"/>
                </a:solidFill>
              </a:rPr>
              <a:t>] --&gt; B[HTTP </a:t>
            </a:r>
            <a:r>
              <a:rPr lang="es-ES" sz="2400" dirty="0" err="1">
                <a:solidFill>
                  <a:srgbClr val="1C7DDB"/>
                </a:solidFill>
              </a:rPr>
              <a:t>Request</a:t>
            </a:r>
            <a:r>
              <a:rPr lang="es-ES" sz="2400" dirty="0">
                <a:solidFill>
                  <a:srgbClr val="1C7DDB"/>
                </a:solidFill>
              </a:rPr>
              <a:t> </a:t>
            </a:r>
            <a:r>
              <a:rPr lang="es-ES" sz="2400" dirty="0" err="1">
                <a:solidFill>
                  <a:srgbClr val="1C7DDB"/>
                </a:solidFill>
              </a:rPr>
              <a:t>to</a:t>
            </a:r>
            <a:r>
              <a:rPr lang="es-ES" sz="2400" dirty="0">
                <a:solidFill>
                  <a:srgbClr val="1C7DDB"/>
                </a:solidFill>
              </a:rPr>
              <a:t> Wikipedia]</a:t>
            </a:r>
          </a:p>
          <a:p>
            <a:pPr marL="0" indent="0" algn="ctr">
              <a:buFont typeface="Arial" panose="020B0604020202020204" pitchFamily="34" charset="0"/>
              <a:buNone/>
            </a:pPr>
            <a:r>
              <a:rPr lang="es-ES" sz="2400" dirty="0">
                <a:solidFill>
                  <a:srgbClr val="1C7DDB"/>
                </a:solidFill>
              </a:rPr>
              <a:t>B --&gt; C[HTML </a:t>
            </a:r>
            <a:r>
              <a:rPr lang="es-ES" sz="2400" dirty="0" err="1">
                <a:solidFill>
                  <a:srgbClr val="1C7DDB"/>
                </a:solidFill>
              </a:rPr>
              <a:t>Parsing</a:t>
            </a:r>
            <a:r>
              <a:rPr lang="es-ES" sz="2400" dirty="0">
                <a:solidFill>
                  <a:srgbClr val="1C7DDB"/>
                </a:solidFill>
              </a:rPr>
              <a:t> </a:t>
            </a:r>
            <a:r>
              <a:rPr lang="es-ES" sz="2400" dirty="0" err="1">
                <a:solidFill>
                  <a:srgbClr val="1C7DDB"/>
                </a:solidFill>
              </a:rPr>
              <a:t>with</a:t>
            </a:r>
            <a:r>
              <a:rPr lang="es-ES" sz="2400" dirty="0">
                <a:solidFill>
                  <a:srgbClr val="1C7DDB"/>
                </a:solidFill>
              </a:rPr>
              <a:t> </a:t>
            </a:r>
            <a:r>
              <a:rPr lang="es-ES" sz="2400" dirty="0" err="1">
                <a:solidFill>
                  <a:srgbClr val="1C7DDB"/>
                </a:solidFill>
              </a:rPr>
              <a:t>BeautifulSoup</a:t>
            </a:r>
            <a:r>
              <a:rPr lang="es-ES" sz="2400" dirty="0">
                <a:solidFill>
                  <a:srgbClr val="1C7DDB"/>
                </a:solidFill>
              </a:rPr>
              <a:t>]</a:t>
            </a:r>
          </a:p>
          <a:p>
            <a:pPr marL="0" indent="0" algn="ctr">
              <a:buFont typeface="Arial" panose="020B0604020202020204" pitchFamily="34" charset="0"/>
              <a:buNone/>
            </a:pPr>
            <a:r>
              <a:rPr lang="es-ES" sz="2400" dirty="0">
                <a:solidFill>
                  <a:srgbClr val="1C7DDB"/>
                </a:solidFill>
              </a:rPr>
              <a:t>C --&gt; D[</a:t>
            </a:r>
            <a:r>
              <a:rPr lang="es-ES" sz="2400" dirty="0" err="1">
                <a:solidFill>
                  <a:srgbClr val="1C7DDB"/>
                </a:solidFill>
              </a:rPr>
              <a:t>Locating</a:t>
            </a:r>
            <a:r>
              <a:rPr lang="es-ES" sz="2400" dirty="0">
                <a:solidFill>
                  <a:srgbClr val="1C7DDB"/>
                </a:solidFill>
              </a:rPr>
              <a:t> </a:t>
            </a:r>
            <a:r>
              <a:rPr lang="es-ES" sz="2400" dirty="0" err="1">
                <a:solidFill>
                  <a:srgbClr val="1C7DDB"/>
                </a:solidFill>
              </a:rPr>
              <a:t>the</a:t>
            </a:r>
            <a:r>
              <a:rPr lang="es-ES" sz="2400" dirty="0">
                <a:solidFill>
                  <a:srgbClr val="1C7DDB"/>
                </a:solidFill>
              </a:rPr>
              <a:t> </a:t>
            </a:r>
            <a:r>
              <a:rPr lang="es-ES" sz="2400" dirty="0" err="1">
                <a:solidFill>
                  <a:srgbClr val="1C7DDB"/>
                </a:solidFill>
              </a:rPr>
              <a:t>Releases</a:t>
            </a:r>
            <a:r>
              <a:rPr lang="es-ES" sz="2400" dirty="0">
                <a:solidFill>
                  <a:srgbClr val="1C7DDB"/>
                </a:solidFill>
              </a:rPr>
              <a:t> Table]</a:t>
            </a:r>
          </a:p>
          <a:p>
            <a:pPr marL="0" indent="0" algn="ctr">
              <a:buFont typeface="Arial" panose="020B0604020202020204" pitchFamily="34" charset="0"/>
              <a:buNone/>
            </a:pPr>
            <a:r>
              <a:rPr lang="es-ES" sz="2400" dirty="0">
                <a:solidFill>
                  <a:srgbClr val="1C7DDB"/>
                </a:solidFill>
              </a:rPr>
              <a:t>D --&gt; E[</a:t>
            </a:r>
            <a:r>
              <a:rPr lang="es-ES" sz="2400" dirty="0" err="1">
                <a:solidFill>
                  <a:srgbClr val="1C7DDB"/>
                </a:solidFill>
              </a:rPr>
              <a:t>Extracting</a:t>
            </a:r>
            <a:r>
              <a:rPr lang="es-ES" sz="2400" dirty="0">
                <a:solidFill>
                  <a:srgbClr val="1C7DDB"/>
                </a:solidFill>
              </a:rPr>
              <a:t> Data </a:t>
            </a:r>
            <a:r>
              <a:rPr lang="es-ES" sz="2400" dirty="0" err="1">
                <a:solidFill>
                  <a:srgbClr val="1C7DDB"/>
                </a:solidFill>
              </a:rPr>
              <a:t>by</a:t>
            </a:r>
            <a:r>
              <a:rPr lang="es-ES" sz="2400" dirty="0">
                <a:solidFill>
                  <a:srgbClr val="1C7DDB"/>
                </a:solidFill>
              </a:rPr>
              <a:t> </a:t>
            </a:r>
            <a:r>
              <a:rPr lang="es-ES" sz="2400" dirty="0" err="1">
                <a:solidFill>
                  <a:srgbClr val="1C7DDB"/>
                </a:solidFill>
              </a:rPr>
              <a:t>Column</a:t>
            </a:r>
            <a:r>
              <a:rPr lang="es-ES" sz="2400" dirty="0">
                <a:solidFill>
                  <a:srgbClr val="1C7DDB"/>
                </a:solidFill>
              </a:rPr>
              <a:t>]</a:t>
            </a:r>
          </a:p>
          <a:p>
            <a:pPr marL="0" indent="0" algn="ctr">
              <a:buFont typeface="Arial" panose="020B0604020202020204" pitchFamily="34" charset="0"/>
              <a:buNone/>
            </a:pPr>
            <a:r>
              <a:rPr lang="es-ES" sz="2400" dirty="0">
                <a:solidFill>
                  <a:srgbClr val="1C7DDB"/>
                </a:solidFill>
              </a:rPr>
              <a:t>E --&gt; F[Data </a:t>
            </a:r>
            <a:r>
              <a:rPr lang="es-ES" sz="2400" dirty="0" err="1">
                <a:solidFill>
                  <a:srgbClr val="1C7DDB"/>
                </a:solidFill>
              </a:rPr>
              <a:t>Cleaning</a:t>
            </a:r>
            <a:r>
              <a:rPr lang="es-ES" sz="2400" dirty="0">
                <a:solidFill>
                  <a:srgbClr val="1C7DDB"/>
                </a:solidFill>
              </a:rPr>
              <a:t> and </a:t>
            </a:r>
            <a:r>
              <a:rPr lang="es-ES" sz="2400" dirty="0" err="1">
                <a:solidFill>
                  <a:srgbClr val="1C7DDB"/>
                </a:solidFill>
              </a:rPr>
              <a:t>Formatting</a:t>
            </a:r>
            <a:r>
              <a:rPr lang="es-ES" sz="2400" dirty="0">
                <a:solidFill>
                  <a:srgbClr val="1C7DDB"/>
                </a:solidFill>
              </a:rPr>
              <a:t>]</a:t>
            </a:r>
          </a:p>
          <a:p>
            <a:pPr marL="0" indent="0" algn="ctr">
              <a:buFont typeface="Arial" panose="020B0604020202020204" pitchFamily="34" charset="0"/>
              <a:buNone/>
            </a:pPr>
            <a:r>
              <a:rPr lang="es-ES" sz="2400" dirty="0">
                <a:solidFill>
                  <a:srgbClr val="1C7DDB"/>
                </a:solidFill>
              </a:rPr>
              <a:t>F --&gt; G[</a:t>
            </a:r>
            <a:r>
              <a:rPr lang="es-ES" sz="2400" dirty="0" err="1">
                <a:solidFill>
                  <a:srgbClr val="1C7DDB"/>
                </a:solidFill>
              </a:rPr>
              <a:t>Creating</a:t>
            </a:r>
            <a:r>
              <a:rPr lang="es-ES" sz="2400" dirty="0">
                <a:solidFill>
                  <a:srgbClr val="1C7DDB"/>
                </a:solidFill>
              </a:rPr>
              <a:t> a Pandas </a:t>
            </a:r>
            <a:r>
              <a:rPr lang="es-ES" sz="2400" dirty="0" err="1">
                <a:solidFill>
                  <a:srgbClr val="1C7DDB"/>
                </a:solidFill>
              </a:rPr>
              <a:t>DataFrame</a:t>
            </a:r>
            <a:r>
              <a:rPr lang="es-ES" sz="2400" dirty="0">
                <a:solidFill>
                  <a:srgbClr val="1C7DDB"/>
                </a:solidFill>
              </a:rPr>
              <a:t>]</a:t>
            </a:r>
          </a:p>
          <a:p>
            <a:pPr marL="0" indent="0" algn="ctr">
              <a:buFont typeface="Arial" panose="020B0604020202020204" pitchFamily="34" charset="0"/>
              <a:buNone/>
            </a:pPr>
            <a:r>
              <a:rPr lang="es-ES" sz="2400" dirty="0">
                <a:solidFill>
                  <a:srgbClr val="1C7DDB"/>
                </a:solidFill>
              </a:rPr>
              <a:t>G --&gt; H[</a:t>
            </a:r>
            <a:r>
              <a:rPr lang="es-ES" sz="2400" dirty="0" err="1">
                <a:solidFill>
                  <a:srgbClr val="1C7DDB"/>
                </a:solidFill>
              </a:rPr>
              <a:t>End</a:t>
            </a:r>
            <a:r>
              <a:rPr lang="es-ES" sz="2400" dirty="0">
                <a:solidFill>
                  <a:srgbClr val="1C7DDB"/>
                </a:solidFill>
              </a:rPr>
              <a:t>: Data </a:t>
            </a:r>
            <a:r>
              <a:rPr lang="es-ES" sz="2400" dirty="0" err="1">
                <a:solidFill>
                  <a:srgbClr val="1C7DDB"/>
                </a:solidFill>
              </a:rPr>
              <a:t>Ready</a:t>
            </a:r>
            <a:r>
              <a:rPr lang="es-ES" sz="2400" dirty="0">
                <a:solidFill>
                  <a:srgbClr val="1C7DDB"/>
                </a:solidFill>
              </a:rPr>
              <a:t> </a:t>
            </a:r>
            <a:r>
              <a:rPr lang="es-ES" sz="2400" dirty="0" err="1">
                <a:solidFill>
                  <a:srgbClr val="1C7DDB"/>
                </a:solidFill>
              </a:rPr>
              <a:t>for</a:t>
            </a:r>
            <a:r>
              <a:rPr lang="es-ES" sz="2400" dirty="0">
                <a:solidFill>
                  <a:srgbClr val="1C7DDB"/>
                </a:solidFill>
              </a:rPr>
              <a:t> </a:t>
            </a:r>
            <a:r>
              <a:rPr lang="es-ES" sz="2400" dirty="0" err="1">
                <a:solidFill>
                  <a:srgbClr val="1C7DDB"/>
                </a:solidFill>
              </a:rPr>
              <a:t>Analysis</a:t>
            </a:r>
            <a:r>
              <a:rPr lang="es-ES" sz="2400" dirty="0">
                <a:solidFill>
                  <a:srgbClr val="1C7DDB"/>
                </a:solidFill>
              </a:rPr>
              <a:t>]</a:t>
            </a:r>
          </a:p>
        </p:txBody>
      </p:sp>
      <p:sp>
        <p:nvSpPr>
          <p:cNvPr id="5" name="Rectangle 1">
            <a:extLst>
              <a:ext uri="{FF2B5EF4-FFF2-40B4-BE49-F238E27FC236}">
                <a16:creationId xmlns:a16="http://schemas.microsoft.com/office/drawing/2014/main" id="{B7E3B8ED-55EB-4B4A-922A-B438C94366E8}"/>
              </a:ext>
            </a:extLst>
          </p:cNvPr>
          <p:cNvSpPr>
            <a:spLocks noChangeArrowheads="1"/>
          </p:cNvSpPr>
          <p:nvPr/>
        </p:nvSpPr>
        <p:spPr bwMode="auto">
          <a:xfrm>
            <a:off x="770011" y="1262098"/>
            <a:ext cx="5019261" cy="433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1400" b="1" i="0" u="sng" strike="noStrike" cap="none" normalizeH="0" baseline="0" dirty="0">
                <a:ln>
                  <a:noFill/>
                </a:ln>
                <a:solidFill>
                  <a:schemeClr val="tx1"/>
                </a:solidFill>
                <a:effectLst/>
              </a:rPr>
              <a:t>Step </a:t>
            </a:r>
            <a:r>
              <a:rPr kumimoji="0" lang="es-ES" altLang="es-ES" sz="1400" b="1" i="0" u="sng" strike="noStrike" cap="none" normalizeH="0" baseline="0" dirty="0" err="1">
                <a:ln>
                  <a:noFill/>
                </a:ln>
                <a:solidFill>
                  <a:schemeClr val="tx1"/>
                </a:solidFill>
                <a:effectLst/>
              </a:rPr>
              <a:t>Description</a:t>
            </a:r>
            <a:br>
              <a:rPr kumimoji="0" lang="es-ES" altLang="es-ES" sz="1400" b="1" i="0" u="sng" strike="noStrike" cap="none" normalizeH="0" baseline="0" dirty="0">
                <a:ln>
                  <a:noFill/>
                </a:ln>
                <a:solidFill>
                  <a:schemeClr val="tx1"/>
                </a:solidFill>
                <a:effectLst/>
              </a:rPr>
            </a:br>
            <a:endParaRPr kumimoji="0" lang="es-ES" altLang="es-ES" sz="1400" b="1" i="0" u="sng"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ES" sz="1400" b="0" i="0" u="none" strike="noStrike" cap="none" normalizeH="0" baseline="0" dirty="0">
                <a:ln>
                  <a:noFill/>
                </a:ln>
                <a:solidFill>
                  <a:schemeClr val="tx1"/>
                </a:solidFill>
                <a:effectLst/>
              </a:rPr>
              <a:t>HTTP </a:t>
            </a:r>
            <a:r>
              <a:rPr kumimoji="0" lang="es-ES" altLang="es-ES" sz="1400" b="0" i="0" u="none" strike="noStrike" cap="none" normalizeH="0" baseline="0" dirty="0" err="1">
                <a:ln>
                  <a:noFill/>
                </a:ln>
                <a:solidFill>
                  <a:schemeClr val="tx1"/>
                </a:solidFill>
                <a:effectLst/>
              </a:rPr>
              <a:t>Request</a:t>
            </a:r>
            <a:endParaRPr kumimoji="0" lang="es-ES" altLang="es-E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s-ES" sz="1400" b="0" i="0" u="none" strike="noStrike" cap="none" normalizeH="0" baseline="0" dirty="0">
                <a:ln>
                  <a:noFill/>
                </a:ln>
                <a:solidFill>
                  <a:schemeClr val="tx1"/>
                </a:solidFill>
                <a:effectLst/>
              </a:rPr>
              <a:t>URL: Wikipedia "List of Falcon 9 and Falcon Heavy launches“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err="1">
                <a:ln>
                  <a:noFill/>
                </a:ln>
                <a:solidFill>
                  <a:schemeClr val="tx1"/>
                </a:solidFill>
                <a:effectLst/>
              </a:rPr>
              <a:t>Using</a:t>
            </a:r>
            <a:r>
              <a:rPr kumimoji="0" lang="es-ES" altLang="es-ES" sz="1400" b="0" i="0" u="none" strike="noStrike" cap="none" normalizeH="0" baseline="0" dirty="0">
                <a:ln>
                  <a:noFill/>
                </a:ln>
                <a:solidFill>
                  <a:schemeClr val="tx1"/>
                </a:solidFill>
                <a:effectLst/>
              </a:rPr>
              <a:t> </a:t>
            </a:r>
            <a:r>
              <a:rPr kumimoji="0" lang="es-ES" altLang="es-ES" sz="1400" b="0" i="0" u="none" strike="noStrike" cap="none" normalizeH="0" baseline="0" dirty="0" err="1">
                <a:ln>
                  <a:noFill/>
                </a:ln>
                <a:solidFill>
                  <a:schemeClr val="tx1"/>
                </a:solidFill>
                <a:effectLst/>
              </a:rPr>
              <a:t>the</a:t>
            </a:r>
            <a:r>
              <a:rPr kumimoji="0" lang="es-ES" altLang="es-ES" sz="1400" b="0" i="0" u="none" strike="noStrike" cap="none" normalizeH="0" baseline="0" dirty="0">
                <a:ln>
                  <a:noFill/>
                </a:ln>
                <a:solidFill>
                  <a:schemeClr val="tx1"/>
                </a:solidFill>
                <a:effectLst/>
              </a:rPr>
              <a:t> </a:t>
            </a:r>
            <a:r>
              <a:rPr kumimoji="0" lang="es-ES" altLang="es-ES" sz="1400" b="0" i="0" u="none" strike="noStrike" cap="none" normalizeH="0" baseline="0" dirty="0" err="1">
                <a:ln>
                  <a:noFill/>
                </a:ln>
                <a:solidFill>
                  <a:schemeClr val="tx1"/>
                </a:solidFill>
                <a:effectLst/>
              </a:rPr>
              <a:t>requests</a:t>
            </a:r>
            <a:r>
              <a:rPr kumimoji="0" lang="es-ES" altLang="es-ES" sz="1400" b="0" i="0" u="none" strike="noStrike" cap="none" normalizeH="0" baseline="0" dirty="0">
                <a:ln>
                  <a:noFill/>
                </a:ln>
                <a:solidFill>
                  <a:schemeClr val="tx1"/>
                </a:solidFill>
                <a:effectLst/>
              </a:rPr>
              <a:t> </a:t>
            </a:r>
            <a:r>
              <a:rPr kumimoji="0" lang="es-ES" altLang="es-ES" sz="1400" b="0" i="0" u="none" strike="noStrike" cap="none" normalizeH="0" baseline="0" dirty="0" err="1">
                <a:ln>
                  <a:noFill/>
                </a:ln>
                <a:solidFill>
                  <a:schemeClr val="tx1"/>
                </a:solidFill>
                <a:effectLst/>
              </a:rPr>
              <a:t>library</a:t>
            </a:r>
            <a:endParaRPr kumimoji="0" lang="es-ES" altLang="es-E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ES" altLang="es-ES" sz="1400" b="0" i="0" u="none" strike="noStrike" cap="none" normalizeH="0" baseline="0" dirty="0">
                <a:ln>
                  <a:noFill/>
                </a:ln>
                <a:solidFill>
                  <a:schemeClr val="tx1"/>
                </a:solidFill>
                <a:effectLst/>
              </a:rPr>
              <a:t>HTML </a:t>
            </a:r>
            <a:r>
              <a:rPr kumimoji="0" lang="es-ES" altLang="es-ES" sz="1400" b="0" i="0" u="none" strike="noStrike" cap="none" normalizeH="0" baseline="0" dirty="0" err="1">
                <a:ln>
                  <a:noFill/>
                </a:ln>
                <a:solidFill>
                  <a:schemeClr val="tx1"/>
                </a:solidFill>
                <a:effectLst/>
              </a:rPr>
              <a:t>Parsing</a:t>
            </a:r>
            <a:endParaRPr kumimoji="0" lang="es-ES" altLang="es-E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err="1">
                <a:ln>
                  <a:noFill/>
                </a:ln>
                <a:solidFill>
                  <a:schemeClr val="tx1"/>
                </a:solidFill>
                <a:effectLst/>
              </a:rPr>
              <a:t>Creating</a:t>
            </a:r>
            <a:r>
              <a:rPr kumimoji="0" lang="es-ES" altLang="es-ES" sz="1400" b="0" i="0" u="none" strike="noStrike" cap="none" normalizeH="0" baseline="0" dirty="0">
                <a:ln>
                  <a:noFill/>
                </a:ln>
                <a:solidFill>
                  <a:schemeClr val="tx1"/>
                </a:solidFill>
                <a:effectLst/>
              </a:rPr>
              <a:t> a </a:t>
            </a:r>
            <a:r>
              <a:rPr kumimoji="0" lang="es-ES" altLang="es-ES" sz="1400" b="0" i="0" u="none" strike="noStrike" cap="none" normalizeH="0" baseline="0" dirty="0" err="1">
                <a:ln>
                  <a:noFill/>
                </a:ln>
                <a:solidFill>
                  <a:schemeClr val="tx1"/>
                </a:solidFill>
                <a:effectLst/>
              </a:rPr>
              <a:t>BeautifulSoup</a:t>
            </a:r>
            <a:r>
              <a:rPr kumimoji="0" lang="es-ES" altLang="es-ES" sz="1400" b="0" i="0" u="none" strike="noStrike" cap="none" normalizeH="0" baseline="0" dirty="0">
                <a:ln>
                  <a:noFill/>
                </a:ln>
                <a:solidFill>
                  <a:schemeClr val="tx1"/>
                </a:solidFill>
                <a:effectLst/>
              </a:rPr>
              <a:t> </a:t>
            </a:r>
            <a:r>
              <a:rPr kumimoji="0" lang="es-ES" altLang="es-ES" sz="1400" b="0" i="0" u="none" strike="noStrike" cap="none" normalizeH="0" baseline="0" dirty="0" err="1">
                <a:ln>
                  <a:noFill/>
                </a:ln>
                <a:solidFill>
                  <a:schemeClr val="tx1"/>
                </a:solidFill>
                <a:effectLst/>
              </a:rPr>
              <a:t>object</a:t>
            </a:r>
            <a:endParaRPr kumimoji="0" lang="es-ES" altLang="es-E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err="1">
                <a:ln>
                  <a:noFill/>
                </a:ln>
                <a:solidFill>
                  <a:schemeClr val="tx1"/>
                </a:solidFill>
                <a:effectLst/>
              </a:rPr>
              <a:t>Parsing</a:t>
            </a:r>
            <a:r>
              <a:rPr kumimoji="0" lang="es-ES" altLang="es-ES" sz="1400" b="0" i="0" u="none" strike="noStrike" cap="none" normalizeH="0" baseline="0" dirty="0">
                <a:ln>
                  <a:noFill/>
                </a:ln>
                <a:solidFill>
                  <a:schemeClr val="tx1"/>
                </a:solidFill>
                <a:effectLst/>
              </a:rPr>
              <a:t> HTML </a:t>
            </a:r>
            <a:r>
              <a:rPr kumimoji="0" lang="es-ES" altLang="es-ES" sz="1400" b="0" i="0" u="none" strike="noStrike" cap="none" normalizeH="0" baseline="0" dirty="0" err="1">
                <a:ln>
                  <a:noFill/>
                </a:ln>
                <a:solidFill>
                  <a:schemeClr val="tx1"/>
                </a:solidFill>
                <a:effectLst/>
              </a:rPr>
              <a:t>content</a:t>
            </a:r>
            <a:endParaRPr kumimoji="0" lang="es-ES" altLang="es-E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ES" altLang="es-ES" sz="1400" b="0" i="0" u="none" strike="noStrike" cap="none" normalizeH="0" baseline="0" dirty="0">
                <a:ln>
                  <a:noFill/>
                </a:ln>
                <a:solidFill>
                  <a:schemeClr val="tx1"/>
                </a:solidFill>
                <a:effectLst/>
              </a:rPr>
              <a:t>Table </a:t>
            </a:r>
            <a:r>
              <a:rPr kumimoji="0" lang="es-ES" altLang="es-ES" sz="1400" b="0" i="0" u="none" strike="noStrike" cap="none" normalizeH="0" baseline="0" dirty="0" err="1">
                <a:ln>
                  <a:noFill/>
                </a:ln>
                <a:solidFill>
                  <a:schemeClr val="tx1"/>
                </a:solidFill>
                <a:effectLst/>
              </a:rPr>
              <a:t>Localization</a:t>
            </a:r>
            <a:endParaRPr kumimoji="0" lang="es-ES" altLang="es-E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s-ES" sz="1400" b="0" i="0" u="none" strike="noStrike" cap="none" normalizeH="0" baseline="0" dirty="0">
                <a:ln>
                  <a:noFill/>
                </a:ln>
                <a:solidFill>
                  <a:schemeClr val="tx1"/>
                </a:solidFill>
                <a:effectLst/>
              </a:rPr>
              <a:t>Identifying the specific launch table</a:t>
            </a:r>
            <a:endParaRPr kumimoji="0" lang="es-ES" altLang="es-E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ES" altLang="es-ES" sz="1400" b="0" i="0" u="none" strike="noStrike" cap="none" normalizeH="0" baseline="0" dirty="0">
                <a:ln>
                  <a:noFill/>
                </a:ln>
                <a:solidFill>
                  <a:schemeClr val="tx1"/>
                </a:solidFill>
                <a:effectLst/>
              </a:rPr>
              <a:t>Data </a:t>
            </a:r>
            <a:r>
              <a:rPr kumimoji="0" lang="es-ES" altLang="es-ES" sz="1400" b="0" i="0" u="none" strike="noStrike" cap="none" normalizeH="0" baseline="0" dirty="0" err="1">
                <a:ln>
                  <a:noFill/>
                </a:ln>
                <a:solidFill>
                  <a:schemeClr val="tx1"/>
                </a:solidFill>
                <a:effectLst/>
              </a:rPr>
              <a:t>Extraction</a:t>
            </a:r>
            <a:endParaRPr kumimoji="0" lang="es-ES" altLang="es-E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s-ES" sz="1400" b="0" i="0" u="none" strike="noStrike" cap="none" normalizeH="0" baseline="0" dirty="0">
                <a:ln>
                  <a:noFill/>
                </a:ln>
                <a:solidFill>
                  <a:schemeClr val="tx1"/>
                </a:solidFill>
                <a:effectLst/>
              </a:rPr>
              <a:t>Iterating through rows and columns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s-ES" sz="1400" b="0" i="0" u="none" strike="noStrike" cap="none" normalizeH="0" baseline="0" dirty="0">
                <a:ln>
                  <a:noFill/>
                </a:ln>
                <a:solidFill>
                  <a:schemeClr val="tx1"/>
                </a:solidFill>
                <a:effectLst/>
              </a:rPr>
              <a:t>Extracting: date, launch site, payload, etc.</a:t>
            </a:r>
            <a:endParaRPr kumimoji="0" lang="es-ES" altLang="es-E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ES" altLang="es-ES" sz="1400" b="0" i="0" u="none" strike="noStrike" cap="none" normalizeH="0" baseline="0" dirty="0">
                <a:ln>
                  <a:noFill/>
                </a:ln>
                <a:solidFill>
                  <a:schemeClr val="tx1"/>
                </a:solidFill>
                <a:effectLst/>
              </a:rPr>
              <a:t>Data </a:t>
            </a:r>
            <a:r>
              <a:rPr kumimoji="0" lang="es-ES" altLang="es-ES" sz="1400" b="0" i="0" u="none" strike="noStrike" cap="none" normalizeH="0" baseline="0" dirty="0" err="1">
                <a:ln>
                  <a:noFill/>
                </a:ln>
                <a:solidFill>
                  <a:schemeClr val="tx1"/>
                </a:solidFill>
                <a:effectLst/>
              </a:rPr>
              <a:t>Cleaning</a:t>
            </a:r>
            <a:endParaRPr kumimoji="0" lang="es-ES" altLang="es-E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s-ES" sz="1400" b="0" i="0" u="none" strike="noStrike" cap="none" normalizeH="0" baseline="0" dirty="0">
                <a:ln>
                  <a:noFill/>
                </a:ln>
                <a:solidFill>
                  <a:schemeClr val="tx1"/>
                </a:solidFill>
                <a:effectLst/>
              </a:rPr>
              <a:t>Using helper functions (e.g., </a:t>
            </a:r>
            <a:r>
              <a:rPr kumimoji="0" lang="en-US" altLang="es-ES" sz="1400" b="0" i="0" u="none" strike="noStrike" cap="none" normalizeH="0" baseline="0" dirty="0" err="1">
                <a:ln>
                  <a:noFill/>
                </a:ln>
                <a:solidFill>
                  <a:schemeClr val="tx1"/>
                </a:solidFill>
                <a:effectLst/>
              </a:rPr>
              <a:t>date_time</a:t>
            </a:r>
            <a:r>
              <a:rPr kumimoji="0" lang="en-US" altLang="es-ES" sz="1400" b="0" i="0" u="none" strike="noStrike" cap="none" normalizeH="0" baseline="0" dirty="0">
                <a:ln>
                  <a:noFill/>
                </a:ln>
                <a:solidFill>
                  <a:schemeClr val="tx1"/>
                </a:solidFill>
                <a:effectLst/>
              </a:rPr>
              <a:t>, </a:t>
            </a:r>
            <a:r>
              <a:rPr kumimoji="0" lang="en-US" altLang="es-ES" sz="1400" b="0" i="0" u="none" strike="noStrike" cap="none" normalizeH="0" baseline="0" dirty="0" err="1">
                <a:ln>
                  <a:noFill/>
                </a:ln>
                <a:solidFill>
                  <a:schemeClr val="tx1"/>
                </a:solidFill>
                <a:effectLst/>
              </a:rPr>
              <a:t>booster_version</a:t>
            </a:r>
            <a:r>
              <a:rPr kumimoji="0" lang="en-US" altLang="es-ES" sz="14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err="1">
                <a:ln>
                  <a:noFill/>
                </a:ln>
                <a:solidFill>
                  <a:schemeClr val="tx1"/>
                </a:solidFill>
                <a:effectLst/>
              </a:rPr>
              <a:t>Handling</a:t>
            </a:r>
            <a:r>
              <a:rPr kumimoji="0" lang="es-ES" altLang="es-ES" sz="1400" b="0" i="0" u="none" strike="noStrike" cap="none" normalizeH="0" baseline="0" dirty="0">
                <a:ln>
                  <a:noFill/>
                </a:ln>
                <a:solidFill>
                  <a:schemeClr val="tx1"/>
                </a:solidFill>
                <a:effectLst/>
              </a:rPr>
              <a:t> </a:t>
            </a:r>
            <a:r>
              <a:rPr kumimoji="0" lang="es-ES" altLang="es-ES" sz="1400" b="0" i="0" u="none" strike="noStrike" cap="none" normalizeH="0" baseline="0" dirty="0" err="1">
                <a:ln>
                  <a:noFill/>
                </a:ln>
                <a:solidFill>
                  <a:schemeClr val="tx1"/>
                </a:solidFill>
                <a:effectLst/>
              </a:rPr>
              <a:t>inconsistent</a:t>
            </a:r>
            <a:r>
              <a:rPr kumimoji="0" lang="es-ES" altLang="es-ES" sz="1400" b="0" i="0" u="none" strike="noStrike" cap="none" normalizeH="0" baseline="0" dirty="0">
                <a:ln>
                  <a:noFill/>
                </a:ln>
                <a:solidFill>
                  <a:schemeClr val="tx1"/>
                </a:solidFill>
                <a:effectLst/>
              </a:rPr>
              <a:t> </a:t>
            </a:r>
            <a:r>
              <a:rPr kumimoji="0" lang="es-ES" altLang="es-ES" sz="1400" b="0" i="0" u="none" strike="noStrike" cap="none" normalizeH="0" baseline="0" dirty="0" err="1">
                <a:ln>
                  <a:noFill/>
                </a:ln>
                <a:solidFill>
                  <a:schemeClr val="tx1"/>
                </a:solidFill>
                <a:effectLst/>
              </a:rPr>
              <a:t>formats</a:t>
            </a:r>
            <a:r>
              <a:rPr kumimoji="0" lang="es-ES" altLang="es-ES" sz="1400" b="0" i="0" u="none" strike="noStrike" cap="none" normalizeH="0" baseline="0" dirty="0">
                <a:ln>
                  <a:noFill/>
                </a:ln>
                <a:solidFill>
                  <a:schemeClr val="tx1"/>
                </a:solidFill>
                <a:effectLst/>
              </a:rPr>
              <a:t> and </a:t>
            </a:r>
            <a:r>
              <a:rPr kumimoji="0" lang="es-ES" altLang="es-ES" sz="1400" b="0" i="0" u="none" strike="noStrike" cap="none" normalizeH="0" baseline="0" dirty="0" err="1">
                <a:ln>
                  <a:noFill/>
                </a:ln>
                <a:solidFill>
                  <a:schemeClr val="tx1"/>
                </a:solidFill>
                <a:effectLst/>
              </a:rPr>
              <a:t>missing</a:t>
            </a:r>
            <a:r>
              <a:rPr kumimoji="0" lang="es-ES" altLang="es-ES" sz="1400" b="0" i="0" u="none" strike="noStrike" cap="none" normalizeH="0" baseline="0" dirty="0">
                <a:ln>
                  <a:noFill/>
                </a:ln>
                <a:solidFill>
                  <a:schemeClr val="tx1"/>
                </a:solidFill>
                <a:effectLst/>
              </a:rPr>
              <a:t> </a:t>
            </a:r>
            <a:r>
              <a:rPr kumimoji="0" lang="es-ES" altLang="es-ES" sz="1400" b="0" i="0" u="none" strike="noStrike" cap="none" normalizeH="0" baseline="0" dirty="0" err="1">
                <a:ln>
                  <a:noFill/>
                </a:ln>
                <a:solidFill>
                  <a:schemeClr val="tx1"/>
                </a:solidFill>
                <a:effectLst/>
              </a:rPr>
              <a:t>values</a:t>
            </a:r>
            <a:endParaRPr kumimoji="0" lang="es-ES" altLang="es-E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ES" altLang="es-ES" sz="1400" b="0" i="0" u="none" strike="noStrike" cap="none" normalizeH="0" baseline="0" dirty="0" err="1">
                <a:ln>
                  <a:noFill/>
                </a:ln>
                <a:solidFill>
                  <a:schemeClr val="tx1"/>
                </a:solidFill>
                <a:effectLst/>
              </a:rPr>
              <a:t>Creating</a:t>
            </a:r>
            <a:r>
              <a:rPr kumimoji="0" lang="es-ES" altLang="es-ES" sz="1400" b="0" i="0" u="none" strike="noStrike" cap="none" normalizeH="0" baseline="0" dirty="0">
                <a:ln>
                  <a:noFill/>
                </a:ln>
                <a:solidFill>
                  <a:schemeClr val="tx1"/>
                </a:solidFill>
                <a:effectLst/>
              </a:rPr>
              <a:t> a </a:t>
            </a:r>
            <a:r>
              <a:rPr kumimoji="0" lang="es-ES" altLang="es-ES" sz="1400" b="0" i="0" u="none" strike="noStrike" cap="none" normalizeH="0" baseline="0" dirty="0" err="1">
                <a:ln>
                  <a:noFill/>
                </a:ln>
                <a:solidFill>
                  <a:schemeClr val="tx1"/>
                </a:solidFill>
                <a:effectLst/>
              </a:rPr>
              <a:t>DataFrame</a:t>
            </a:r>
            <a:endParaRPr kumimoji="0" lang="es-ES" altLang="es-E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err="1">
                <a:ln>
                  <a:noFill/>
                </a:ln>
                <a:solidFill>
                  <a:schemeClr val="tx1"/>
                </a:solidFill>
                <a:effectLst/>
              </a:rPr>
              <a:t>Organizing</a:t>
            </a:r>
            <a:r>
              <a:rPr kumimoji="0" lang="es-ES" altLang="es-ES" sz="1400" b="0" i="0" u="none" strike="noStrike" cap="none" normalizeH="0" baseline="0" dirty="0">
                <a:ln>
                  <a:noFill/>
                </a:ln>
                <a:solidFill>
                  <a:schemeClr val="tx1"/>
                </a:solidFill>
                <a:effectLst/>
              </a:rPr>
              <a:t> data in a </a:t>
            </a:r>
            <a:r>
              <a:rPr kumimoji="0" lang="es-ES" altLang="es-ES" sz="1400" b="0" i="0" u="none" strike="noStrike" cap="none" normalizeH="0" baseline="0" dirty="0" err="1">
                <a:ln>
                  <a:noFill/>
                </a:ln>
                <a:solidFill>
                  <a:schemeClr val="tx1"/>
                </a:solidFill>
                <a:effectLst/>
              </a:rPr>
              <a:t>dictionary</a:t>
            </a:r>
            <a:endParaRPr kumimoji="0" lang="es-ES" altLang="es-E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err="1">
                <a:ln>
                  <a:noFill/>
                </a:ln>
                <a:solidFill>
                  <a:schemeClr val="tx1"/>
                </a:solidFill>
                <a:effectLst/>
              </a:rPr>
              <a:t>Converting</a:t>
            </a:r>
            <a:r>
              <a:rPr kumimoji="0" lang="es-ES" altLang="es-ES" sz="1400" b="0" i="0" u="none" strike="noStrike" cap="none" normalizeH="0" baseline="0" dirty="0">
                <a:ln>
                  <a:noFill/>
                </a:ln>
                <a:solidFill>
                  <a:schemeClr val="tx1"/>
                </a:solidFill>
                <a:effectLst/>
              </a:rPr>
              <a:t> </a:t>
            </a:r>
            <a:r>
              <a:rPr kumimoji="0" lang="es-ES" altLang="es-ES" sz="1400" b="0" i="0" u="none" strike="noStrike" cap="none" normalizeH="0" baseline="0" dirty="0" err="1">
                <a:ln>
                  <a:noFill/>
                </a:ln>
                <a:solidFill>
                  <a:schemeClr val="tx1"/>
                </a:solidFill>
                <a:effectLst/>
              </a:rPr>
              <a:t>to</a:t>
            </a:r>
            <a:r>
              <a:rPr kumimoji="0" lang="es-ES" altLang="es-ES" sz="1400" b="0" i="0" u="none" strike="noStrike" cap="none" normalizeH="0" baseline="0" dirty="0">
                <a:ln>
                  <a:noFill/>
                </a:ln>
                <a:solidFill>
                  <a:schemeClr val="tx1"/>
                </a:solidFill>
                <a:effectLst/>
              </a:rPr>
              <a:t> a Pandas </a:t>
            </a:r>
            <a:r>
              <a:rPr kumimoji="0" lang="es-ES" altLang="es-ES" sz="1400" b="0" i="0" u="none" strike="noStrike" cap="none" normalizeH="0" baseline="0" dirty="0" err="1">
                <a:ln>
                  <a:noFill/>
                </a:ln>
                <a:solidFill>
                  <a:schemeClr val="tx1"/>
                </a:solidFill>
                <a:effectLst/>
              </a:rPr>
              <a:t>DataFrame</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E7E5A2D1-78CC-40A6-9299-52158127662A}"/>
              </a:ext>
            </a:extLst>
          </p:cNvPr>
          <p:cNvSpPr txBox="1"/>
          <p:nvPr/>
        </p:nvSpPr>
        <p:spPr>
          <a:xfrm>
            <a:off x="1391478" y="5601338"/>
            <a:ext cx="9084366" cy="646331"/>
          </a:xfrm>
          <a:prstGeom prst="rect">
            <a:avLst/>
          </a:prstGeom>
          <a:noFill/>
        </p:spPr>
        <p:txBody>
          <a:bodyPr wrap="square" rtlCol="0">
            <a:spAutoFit/>
          </a:bodyPr>
          <a:lstStyle/>
          <a:p>
            <a:pPr marL="0" indent="0">
              <a:lnSpc>
                <a:spcPct val="100000"/>
              </a:lnSpc>
              <a:spcBef>
                <a:spcPts val="1400"/>
              </a:spcBef>
              <a:buNone/>
            </a:pPr>
            <a:r>
              <a:rPr lang="en-US" sz="1800" b="0" i="0" dirty="0">
                <a:effectLst/>
                <a:latin typeface="fkGroteskNeue"/>
              </a:rPr>
              <a:t>The complete web scraping notebook can be found at the following GitHub URL:</a:t>
            </a:r>
            <a:br>
              <a:rPr lang="en-US" sz="1800" dirty="0"/>
            </a:br>
            <a:r>
              <a:rPr lang="en-US" sz="1800" dirty="0">
                <a:hlinkClick r:id="rId3"/>
              </a:rPr>
              <a:t>https://github.com/seneguehuesca/SpaceY/blob/main/3.3_Sol_jupyter-labs-webscraping.ipynb</a:t>
            </a:r>
            <a:endParaRPr lang="en-US" sz="2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1619</TotalTime>
  <Words>4016</Words>
  <Application>Microsoft Office PowerPoint</Application>
  <PresentationFormat>Panorámica</PresentationFormat>
  <Paragraphs>526</Paragraphs>
  <Slides>47</Slides>
  <Notes>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Abadi</vt:lpstr>
      <vt:lpstr>Arial</vt:lpstr>
      <vt:lpstr>Calibri</vt:lpstr>
      <vt:lpstr>Calibri Light</vt:lpstr>
      <vt:lpstr>Consolas</vt:lpstr>
      <vt:lpstr>fkGroteskNeue</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dani C. P.</cp:lastModifiedBy>
  <cp:revision>299</cp:revision>
  <dcterms:created xsi:type="dcterms:W3CDTF">2021-04-29T18:58:34Z</dcterms:created>
  <dcterms:modified xsi:type="dcterms:W3CDTF">2025-03-20T14:46:21Z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